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0"/>
  </p:notesMasterIdLst>
  <p:sldIdLst>
    <p:sldId id="256" r:id="rId2"/>
    <p:sldId id="257" r:id="rId3"/>
    <p:sldId id="273" r:id="rId4"/>
    <p:sldId id="258" r:id="rId5"/>
    <p:sldId id="265" r:id="rId6"/>
    <p:sldId id="274" r:id="rId7"/>
    <p:sldId id="275" r:id="rId8"/>
    <p:sldId id="276" r:id="rId9"/>
    <p:sldId id="259" r:id="rId10"/>
    <p:sldId id="261" r:id="rId11"/>
    <p:sldId id="262" r:id="rId12"/>
    <p:sldId id="263" r:id="rId13"/>
    <p:sldId id="264" r:id="rId14"/>
    <p:sldId id="266" r:id="rId15"/>
    <p:sldId id="267" r:id="rId16"/>
    <p:sldId id="268" r:id="rId17"/>
    <p:sldId id="269" r:id="rId18"/>
    <p:sldId id="270" r:id="rId19"/>
    <p:sldId id="677" r:id="rId20"/>
    <p:sldId id="678" r:id="rId21"/>
    <p:sldId id="674" r:id="rId22"/>
    <p:sldId id="596" r:id="rId23"/>
    <p:sldId id="597" r:id="rId24"/>
    <p:sldId id="271" r:id="rId25"/>
    <p:sldId id="680" r:id="rId26"/>
    <p:sldId id="614" r:id="rId27"/>
    <p:sldId id="679" r:id="rId28"/>
    <p:sldId id="681" r:id="rId29"/>
    <p:sldId id="562" r:id="rId30"/>
    <p:sldId id="564" r:id="rId31"/>
    <p:sldId id="565" r:id="rId32"/>
    <p:sldId id="567" r:id="rId33"/>
    <p:sldId id="272" r:id="rId34"/>
    <p:sldId id="682" r:id="rId35"/>
    <p:sldId id="683" r:id="rId36"/>
    <p:sldId id="684" r:id="rId37"/>
    <p:sldId id="685" r:id="rId38"/>
    <p:sldId id="260" r:id="rId3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240"/>
    <p:restoredTop sz="88327"/>
  </p:normalViewPr>
  <p:slideViewPr>
    <p:cSldViewPr snapToGrid="0" snapToObjects="1">
      <p:cViewPr varScale="1">
        <p:scale>
          <a:sx n="79" d="100"/>
          <a:sy n="79" d="100"/>
        </p:scale>
        <p:origin x="224" y="19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574562-09C6-7945-A0B6-1FD556798F3A}" type="datetimeFigureOut">
              <a:rPr lang="en-US" smtClean="0"/>
              <a:t>11/14/18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BD5B1F-9233-C34A-8FA6-61F4B53A00D4}" type="slidenum">
              <a:rPr lang="en-US" smtClean="0"/>
              <a:t>‹#›</a:t>
            </a:fld>
            <a:endParaRPr lang="en-US"/>
          </a:p>
        </p:txBody>
      </p:sp>
    </p:spTree>
    <p:extLst>
      <p:ext uri="{BB962C8B-B14F-4D97-AF65-F5344CB8AC3E}">
        <p14:creationId xmlns:p14="http://schemas.microsoft.com/office/powerpoint/2010/main" val="21981743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0000"/>
              </a:lnSpc>
              <a:spcBef>
                <a:spcPct val="0"/>
              </a:spcBef>
            </a:pPr>
            <a:r>
              <a:rPr lang="en-US" sz="1200" b="1" dirty="0"/>
              <a:t>MAY</a:t>
            </a:r>
            <a:r>
              <a:rPr lang="en-US" sz="1200" b="1" baseline="0" dirty="0"/>
              <a:t> SKIP</a:t>
            </a:r>
            <a:br>
              <a:rPr lang="en-US" sz="1200" dirty="0"/>
            </a:br>
            <a:r>
              <a:rPr lang="en-US" sz="1200" dirty="0"/>
              <a:t>Lose one night’s sleep= feel edgy, irritable, and unable to concentrate well the next day</a:t>
            </a:r>
          </a:p>
          <a:p>
            <a:pPr eaLnBrk="1" hangingPunct="1">
              <a:lnSpc>
                <a:spcPct val="90000"/>
              </a:lnSpc>
              <a:spcBef>
                <a:spcPct val="0"/>
              </a:spcBef>
            </a:pPr>
            <a:r>
              <a:rPr lang="en-US" sz="1200" dirty="0"/>
              <a:t>Lose several night’s sleep= really out of it, depression, difficulty learning new information, difficulties paying attention, slow reaction time</a:t>
            </a:r>
          </a:p>
          <a:p>
            <a:pPr eaLnBrk="1" hangingPunct="1">
              <a:lnSpc>
                <a:spcPct val="90000"/>
              </a:lnSpc>
              <a:spcBef>
                <a:spcPct val="0"/>
              </a:spcBef>
            </a:pPr>
            <a:r>
              <a:rPr lang="en-US" sz="1200" dirty="0"/>
              <a:t>More than 4 days of sleep deprivation- hallucinations</a:t>
            </a:r>
          </a:p>
          <a:p>
            <a:pPr eaLnBrk="1" hangingPunct="1">
              <a:lnSpc>
                <a:spcPct val="90000"/>
              </a:lnSpc>
              <a:spcBef>
                <a:spcPct val="0"/>
              </a:spcBef>
            </a:pPr>
            <a:endParaRPr lang="en-US" sz="1200" dirty="0"/>
          </a:p>
          <a:p>
            <a:pPr eaLnBrk="1" hangingPunct="1">
              <a:lnSpc>
                <a:spcPct val="90000"/>
              </a:lnSpc>
              <a:spcBef>
                <a:spcPct val="0"/>
              </a:spcBef>
            </a:pPr>
            <a:r>
              <a:rPr lang="en-US" sz="1200" dirty="0"/>
              <a:t>Sleep deprivation is associated with a lot of negative health outcomes including weight gain (because we burn a lot of calories while we’re sleeping); increased risk of diabetes, high blood pressure, heart problems, worse immune response (more likely to get sick). It CAN kill you. </a:t>
            </a:r>
          </a:p>
          <a:p>
            <a:pPr eaLnBrk="1" hangingPunct="1">
              <a:lnSpc>
                <a:spcPct val="90000"/>
              </a:lnSpc>
              <a:spcBef>
                <a:spcPct val="0"/>
              </a:spcBef>
            </a:pPr>
            <a:endParaRPr lang="en-US" sz="1200" dirty="0"/>
          </a:p>
          <a:p>
            <a:pPr marL="0" marR="0" indent="0" algn="l" defTabSz="457200" rtl="0" eaLnBrk="1" fontAlgn="auto" latinLnBrk="0" hangingPunct="1">
              <a:lnSpc>
                <a:spcPct val="90000"/>
              </a:lnSpc>
              <a:spcBef>
                <a:spcPct val="0"/>
              </a:spcBef>
              <a:spcAft>
                <a:spcPts val="0"/>
              </a:spcAft>
              <a:buClrTx/>
              <a:buSzTx/>
              <a:buFontTx/>
              <a:buNone/>
              <a:tabLst/>
              <a:defRPr/>
            </a:pPr>
            <a:r>
              <a:rPr lang="en-US" i="0" baseline="0" dirty="0"/>
              <a:t>Take home == Deprivation can wipe out learning; sleep following learning appears to be essential for consolidating memories. </a:t>
            </a:r>
          </a:p>
          <a:p>
            <a:pPr eaLnBrk="1" hangingPunct="1">
              <a:lnSpc>
                <a:spcPct val="90000"/>
              </a:lnSpc>
              <a:spcBef>
                <a:spcPct val="0"/>
              </a:spcBef>
            </a:pPr>
            <a:endParaRPr lang="en-US" sz="1200" dirty="0"/>
          </a:p>
          <a:p>
            <a:pPr eaLnBrk="1" hangingPunct="1">
              <a:lnSpc>
                <a:spcPct val="90000"/>
              </a:lnSpc>
              <a:spcBef>
                <a:spcPct val="0"/>
              </a:spcBef>
            </a:pPr>
            <a:endParaRPr lang="en-US" sz="1200" dirty="0"/>
          </a:p>
          <a:p>
            <a:pPr eaLnBrk="1" hangingPunct="1">
              <a:lnSpc>
                <a:spcPct val="90000"/>
              </a:lnSpc>
              <a:spcBef>
                <a:spcPct val="0"/>
              </a:spcBef>
            </a:pPr>
            <a:r>
              <a:rPr lang="en-US" sz="1200" dirty="0"/>
              <a:t>A recent issue of the journal SLEEP had two prominent researchers square off on their opinions of the present research into </a:t>
            </a:r>
            <a:r>
              <a:rPr lang="en-US" sz="1200" b="1" dirty="0"/>
              <a:t>Sleep Debt  </a:t>
            </a:r>
            <a:r>
              <a:rPr lang="en-US" sz="1200" dirty="0"/>
              <a:t>- that is, the need to catch up on missing sleep over a period of several days. </a:t>
            </a:r>
          </a:p>
          <a:p>
            <a:pPr eaLnBrk="1" hangingPunct="1">
              <a:lnSpc>
                <a:spcPct val="90000"/>
              </a:lnSpc>
              <a:spcBef>
                <a:spcPct val="0"/>
              </a:spcBef>
            </a:pPr>
            <a:r>
              <a:rPr lang="en-US" sz="1200" dirty="0"/>
              <a:t>The leading ANTI researcher say that the debt is a myth and that the amount that we sleep is largely determined by context.  He concedes that many people may feel that they benefit from a “power nap” at certain times of the day, and that the benefit of this exercise might actually be greater than picking up an hour or two at night. If you’re only off your regular sleep schedule by an hour or so, it’s unlikely that you’ll need to pick that hour back up, he argues.</a:t>
            </a:r>
          </a:p>
          <a:p>
            <a:pPr eaLnBrk="1" hangingPunct="1">
              <a:lnSpc>
                <a:spcPct val="90000"/>
              </a:lnSpc>
              <a:spcBef>
                <a:spcPct val="0"/>
              </a:spcBef>
            </a:pPr>
            <a:endParaRPr lang="en-US" sz="1200" dirty="0"/>
          </a:p>
          <a:p>
            <a:pPr eaLnBrk="1" hangingPunct="1">
              <a:lnSpc>
                <a:spcPct val="90000"/>
              </a:lnSpc>
              <a:spcBef>
                <a:spcPct val="0"/>
              </a:spcBef>
            </a:pPr>
            <a:r>
              <a:rPr lang="en-US" sz="1200" dirty="0"/>
              <a:t>The PRO sleep debt researcher: Still, there’s clear evidence that when we are DEPRIVED of sleep we do require some kind of recuperation period, and that in fact, people who don’t get enough REM sleep (which we’ll talk about in a bit) actually appear to get more REM when they are allowed to sleep without interruption. </a:t>
            </a:r>
          </a:p>
        </p:txBody>
      </p:sp>
      <p:sp>
        <p:nvSpPr>
          <p:cNvPr id="4" name="Slide Number Placeholder 3"/>
          <p:cNvSpPr>
            <a:spLocks noGrp="1"/>
          </p:cNvSpPr>
          <p:nvPr>
            <p:ph type="sldNum" sz="quarter" idx="10"/>
          </p:nvPr>
        </p:nvSpPr>
        <p:spPr/>
        <p:txBody>
          <a:bodyPr/>
          <a:lstStyle/>
          <a:p>
            <a:fld id="{32F500CE-C985-1F4E-9886-BB39A83B3AF1}" type="slidenum">
              <a:rPr lang="en-US" smtClean="0"/>
              <a:t>22</a:t>
            </a:fld>
            <a:endParaRPr lang="en-US"/>
          </a:p>
        </p:txBody>
      </p:sp>
    </p:spTree>
    <p:extLst>
      <p:ext uri="{BB962C8B-B14F-4D97-AF65-F5344CB8AC3E}">
        <p14:creationId xmlns:p14="http://schemas.microsoft.com/office/powerpoint/2010/main" val="66109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a:t>REM sleep is VERY important. Biologically</a:t>
            </a:r>
            <a:r>
              <a:rPr lang="en-US" baseline="0" dirty="0"/>
              <a:t> important: the idea that REM is bio important is suggested by Depriving rats of REM sleep leads to their deaths within a few weeks although rats die even sooner from total sleep deprivation.</a:t>
            </a:r>
          </a:p>
          <a:p>
            <a:pPr eaLnBrk="1" hangingPunct="1">
              <a:spcBef>
                <a:spcPct val="0"/>
              </a:spcBef>
            </a:pPr>
            <a:endParaRPr lang="en-US" dirty="0"/>
          </a:p>
          <a:p>
            <a:pPr eaLnBrk="1" hangingPunct="1">
              <a:spcBef>
                <a:spcPct val="0"/>
              </a:spcBef>
            </a:pPr>
            <a:r>
              <a:rPr lang="en-US" baseline="0" dirty="0"/>
              <a:t>Dreams: during REM sleep, our supercharged brains are creating dreams, but our bodies are relaxed and paralyzed. For this reason, scientists sometimes call REM sleep paradoxical sleep because the brain is active at the same time that the body is inactive. If REM didn’t paralyze us, we’d act out our dreams, something that people with strange and very rare condition recalled REM behavior disorder (RBD) do on occasion. </a:t>
            </a:r>
            <a:endParaRPr lang="en-US" dirty="0"/>
          </a:p>
          <a:p>
            <a:pPr eaLnBrk="1" hangingPunct="1">
              <a:spcBef>
                <a:spcPct val="0"/>
              </a:spcBef>
            </a:pPr>
            <a:endParaRPr lang="en-US" dirty="0"/>
          </a:p>
          <a:p>
            <a:pPr eaLnBrk="1" hangingPunct="1">
              <a:spcBef>
                <a:spcPct val="0"/>
              </a:spcBef>
            </a:pPr>
            <a:r>
              <a:rPr lang="en-US" dirty="0"/>
              <a:t>Hence, “paradoxical</a:t>
            </a:r>
            <a:r>
              <a:rPr lang="en-US" baseline="0" dirty="0"/>
              <a:t> sleep”</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2F500CE-C985-1F4E-9886-BB39A83B3A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79945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Alcohol suppresses hippocampal pyramidal cell activity in an awake, freely behaving rat. Pyramidal cells often fire when the animal is in discrete regions of its environment, earning them the title “place-cells.” The specific areas of the environment where these cells fire are referred to as place-fields. The figure shows the activity of an individual pyramidal cell before alcohol administration (baseline), 45 to 60 minutes after alcohol administration, and 7 hours after alcohol administration (1.5 g/kg). Each frame in the figure shows the firing rate and firing location of the cell across a 15-minute block of time during which the rat was foraging for food on a symmetric, Y-shaped maze. White pixels are pixels in which the cell fired at very low rates, and darker colors represent higher firing rates (see key to the right of figure). As is clear from a comparison of activity during baseline and 45 to 60 minutes after alcohol administration, the activity of the cell was essentially shut off by alcohol. </a:t>
            </a:r>
          </a:p>
          <a:p>
            <a:endParaRPr lang="en-US" dirty="0"/>
          </a:p>
        </p:txBody>
      </p:sp>
      <p:sp>
        <p:nvSpPr>
          <p:cNvPr id="4" name="Slide Number Placeholder 3"/>
          <p:cNvSpPr>
            <a:spLocks noGrp="1"/>
          </p:cNvSpPr>
          <p:nvPr>
            <p:ph type="sldNum" sz="quarter" idx="5"/>
          </p:nvPr>
        </p:nvSpPr>
        <p:spPr/>
        <p:txBody>
          <a:bodyPr/>
          <a:lstStyle/>
          <a:p>
            <a:fld id="{66BD5B1F-9233-C34A-8FA6-61F4B53A00D4}" type="slidenum">
              <a:rPr lang="en-US" smtClean="0"/>
              <a:t>35</a:t>
            </a:fld>
            <a:endParaRPr lang="en-US"/>
          </a:p>
        </p:txBody>
      </p:sp>
    </p:spTree>
    <p:extLst>
      <p:ext uri="{BB962C8B-B14F-4D97-AF65-F5344CB8AC3E}">
        <p14:creationId xmlns:p14="http://schemas.microsoft.com/office/powerpoint/2010/main" val="24889980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Alcohol suppresses hippocampal pyramidal cell activity in an awake, freely behaving rat. Pyramidal cells often fire when the animal is in discrete regions of its environment, earning them the title “place-cells.” The specific areas of the environment where these cells fire are referred to as place-fields. The figure shows the activity of an individual pyramidal cell before alcohol administration (baseline), 45 to 60 minutes after alcohol administration, and 7 hours after alcohol administration (1.5 g/kg). Each frame in the figure shows the firing rate and firing location of the cell across a 15-minute block of time during which the rat was foraging for food on a symmetric, Y-shaped maze. White pixels are pixels in which the cell fired at very low rates, and darker colors represent higher firing rates (see key to the right of figure). As is clear from a comparison of activity during baseline and 45 to 60 minutes after alcohol administration, the activity of the cell was essentially shut off by alcohol. </a:t>
            </a:r>
          </a:p>
          <a:p>
            <a:endParaRPr lang="en-US" dirty="0"/>
          </a:p>
        </p:txBody>
      </p:sp>
      <p:sp>
        <p:nvSpPr>
          <p:cNvPr id="4" name="Slide Number Placeholder 3"/>
          <p:cNvSpPr>
            <a:spLocks noGrp="1"/>
          </p:cNvSpPr>
          <p:nvPr>
            <p:ph type="sldNum" sz="quarter" idx="5"/>
          </p:nvPr>
        </p:nvSpPr>
        <p:spPr/>
        <p:txBody>
          <a:bodyPr/>
          <a:lstStyle/>
          <a:p>
            <a:fld id="{66BD5B1F-9233-C34A-8FA6-61F4B53A00D4}" type="slidenum">
              <a:rPr lang="en-US" smtClean="0"/>
              <a:t>36</a:t>
            </a:fld>
            <a:endParaRPr lang="en-US"/>
          </a:p>
        </p:txBody>
      </p:sp>
    </p:spTree>
    <p:extLst>
      <p:ext uri="{BB962C8B-B14F-4D97-AF65-F5344CB8AC3E}">
        <p14:creationId xmlns:p14="http://schemas.microsoft.com/office/powerpoint/2010/main" val="29725514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BD5B1F-9233-C34A-8FA6-61F4B53A00D4}" type="slidenum">
              <a:rPr lang="en-US" smtClean="0"/>
              <a:t>37</a:t>
            </a:fld>
            <a:endParaRPr lang="en-US"/>
          </a:p>
        </p:txBody>
      </p:sp>
    </p:spTree>
    <p:extLst>
      <p:ext uri="{BB962C8B-B14F-4D97-AF65-F5344CB8AC3E}">
        <p14:creationId xmlns:p14="http://schemas.microsoft.com/office/powerpoint/2010/main" val="8499614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B61BEF0D-F0BB-DE4B-95CE-6DB70DBA9567}" type="datetimeFigureOut">
              <a:rPr lang="en-US" dirty="0"/>
              <a:pPr/>
              <a:t>11/14/18</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11/14/18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11/14/18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11/14/18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11/14/18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11/14/18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11/14/18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11/14/18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8" name="Title 1"/>
          <p:cNvSpPr>
            <a:spLocks noGrp="1"/>
          </p:cNvSpPr>
          <p:nvPr>
            <p:ph type="title"/>
          </p:nvPr>
        </p:nvSpPr>
        <p:spPr>
          <a:xfrm>
            <a:off x="685801" y="609600"/>
            <a:ext cx="10131425" cy="1456267"/>
          </a:xfrm>
        </p:spPr>
        <p:txBody>
          <a:bodyPr/>
          <a:lstStyle/>
          <a:p>
            <a:r>
              <a:rPr lang="en-US"/>
              <a:t>Click to edit Master title style</a:t>
            </a:r>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11/14/18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11/14/18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11/14/18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11/14/18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11/14/18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11/14/18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dirty="0"/>
              <a:pPr/>
              <a:t>11/14/18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11/14/18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11/14/18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11/14/18</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8"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hyperlink" Target="https://en.wikipedia.org/wiki/Memory_consolidation"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20856-E58A-6349-87BA-9C2246D61811}"/>
              </a:ext>
            </a:extLst>
          </p:cNvPr>
          <p:cNvSpPr>
            <a:spLocks noGrp="1"/>
          </p:cNvSpPr>
          <p:nvPr>
            <p:ph type="ctrTitle"/>
          </p:nvPr>
        </p:nvSpPr>
        <p:spPr/>
        <p:txBody>
          <a:bodyPr/>
          <a:lstStyle/>
          <a:p>
            <a:r>
              <a:rPr lang="en-US" dirty="0"/>
              <a:t>Current Topics in Memory</a:t>
            </a:r>
          </a:p>
        </p:txBody>
      </p:sp>
      <p:sp>
        <p:nvSpPr>
          <p:cNvPr id="3" name="Subtitle 2">
            <a:extLst>
              <a:ext uri="{FF2B5EF4-FFF2-40B4-BE49-F238E27FC236}">
                <a16:creationId xmlns:a16="http://schemas.microsoft.com/office/drawing/2014/main" id="{AE8B685A-CBF6-284E-8B78-CBE11307FC71}"/>
              </a:ext>
            </a:extLst>
          </p:cNvPr>
          <p:cNvSpPr>
            <a:spLocks noGrp="1"/>
          </p:cNvSpPr>
          <p:nvPr>
            <p:ph type="subTitle" idx="1"/>
          </p:nvPr>
        </p:nvSpPr>
        <p:spPr/>
        <p:txBody>
          <a:bodyPr/>
          <a:lstStyle/>
          <a:p>
            <a:r>
              <a:rPr lang="en-US" dirty="0"/>
              <a:t>Brian M. Siefke, Ph.D.</a:t>
            </a:r>
          </a:p>
        </p:txBody>
      </p:sp>
    </p:spTree>
    <p:extLst>
      <p:ext uri="{BB962C8B-B14F-4D97-AF65-F5344CB8AC3E}">
        <p14:creationId xmlns:p14="http://schemas.microsoft.com/office/powerpoint/2010/main" val="42938406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28F59-70A9-5D49-8973-EA7AEC64D1FD}"/>
              </a:ext>
            </a:extLst>
          </p:cNvPr>
          <p:cNvSpPr>
            <a:spLocks noGrp="1"/>
          </p:cNvSpPr>
          <p:nvPr>
            <p:ph type="title"/>
          </p:nvPr>
        </p:nvSpPr>
        <p:spPr>
          <a:xfrm>
            <a:off x="508000" y="609600"/>
            <a:ext cx="11057467" cy="1456267"/>
          </a:xfrm>
        </p:spPr>
        <p:txBody>
          <a:bodyPr/>
          <a:lstStyle/>
          <a:p>
            <a:r>
              <a:rPr lang="en-US" b="1" dirty="0"/>
              <a:t>Can cognitive training improve episodic memory?</a:t>
            </a:r>
          </a:p>
        </p:txBody>
      </p:sp>
      <p:sp>
        <p:nvSpPr>
          <p:cNvPr id="3" name="Content Placeholder 2">
            <a:extLst>
              <a:ext uri="{FF2B5EF4-FFF2-40B4-BE49-F238E27FC236}">
                <a16:creationId xmlns:a16="http://schemas.microsoft.com/office/drawing/2014/main" id="{7679DF44-0FC5-2744-9959-712633A6471B}"/>
              </a:ext>
            </a:extLst>
          </p:cNvPr>
          <p:cNvSpPr>
            <a:spLocks noGrp="1"/>
          </p:cNvSpPr>
          <p:nvPr>
            <p:ph idx="1"/>
          </p:nvPr>
        </p:nvSpPr>
        <p:spPr>
          <a:xfrm>
            <a:off x="685801" y="2065869"/>
            <a:ext cx="10131425" cy="4944533"/>
          </a:xfrm>
        </p:spPr>
        <p:txBody>
          <a:bodyPr>
            <a:normAutofit/>
          </a:bodyPr>
          <a:lstStyle/>
          <a:p>
            <a:pPr marL="0" indent="0">
              <a:lnSpc>
                <a:spcPct val="20000"/>
              </a:lnSpc>
              <a:spcAft>
                <a:spcPts val="0"/>
              </a:spcAft>
              <a:buNone/>
            </a:pPr>
            <a:r>
              <a:rPr lang="en-US" sz="2800" u="sng" dirty="0"/>
              <a:t>Traditional WM tasks</a:t>
            </a:r>
            <a:r>
              <a:rPr lang="en-US" sz="2800" dirty="0"/>
              <a:t>:</a:t>
            </a:r>
          </a:p>
          <a:p>
            <a:pPr marL="0" indent="0">
              <a:lnSpc>
                <a:spcPct val="20000"/>
              </a:lnSpc>
              <a:spcAft>
                <a:spcPts val="0"/>
              </a:spcAft>
              <a:buNone/>
            </a:pPr>
            <a:endParaRPr lang="en-US" sz="2800" dirty="0"/>
          </a:p>
          <a:p>
            <a:pPr>
              <a:lnSpc>
                <a:spcPct val="20000"/>
              </a:lnSpc>
              <a:spcAft>
                <a:spcPts val="0"/>
              </a:spcAft>
            </a:pPr>
            <a:endParaRPr lang="en-US" sz="2800" dirty="0"/>
          </a:p>
          <a:p>
            <a:pPr>
              <a:lnSpc>
                <a:spcPct val="20000"/>
              </a:lnSpc>
              <a:spcAft>
                <a:spcPts val="0"/>
              </a:spcAft>
            </a:pPr>
            <a:endParaRPr lang="en-US" sz="2800" dirty="0"/>
          </a:p>
          <a:p>
            <a:pPr>
              <a:lnSpc>
                <a:spcPct val="20000"/>
              </a:lnSpc>
              <a:spcAft>
                <a:spcPts val="0"/>
              </a:spcAft>
            </a:pPr>
            <a:endParaRPr lang="en-US" sz="2800" dirty="0"/>
          </a:p>
          <a:p>
            <a:pPr>
              <a:lnSpc>
                <a:spcPct val="20000"/>
              </a:lnSpc>
              <a:spcAft>
                <a:spcPts val="0"/>
              </a:spcAft>
            </a:pPr>
            <a:endParaRPr lang="en-US" sz="2800" dirty="0"/>
          </a:p>
          <a:p>
            <a:pPr>
              <a:lnSpc>
                <a:spcPct val="20000"/>
              </a:lnSpc>
              <a:spcAft>
                <a:spcPts val="0"/>
              </a:spcAft>
            </a:pPr>
            <a:r>
              <a:rPr lang="en-US" sz="2800" dirty="0"/>
              <a:t>Subvocal rehearsal</a:t>
            </a:r>
          </a:p>
          <a:p>
            <a:pPr>
              <a:lnSpc>
                <a:spcPct val="20000"/>
              </a:lnSpc>
              <a:spcAft>
                <a:spcPts val="0"/>
              </a:spcAft>
            </a:pPr>
            <a:endParaRPr lang="en-US" sz="2800" dirty="0"/>
          </a:p>
          <a:p>
            <a:pPr>
              <a:lnSpc>
                <a:spcPct val="20000"/>
              </a:lnSpc>
              <a:spcAft>
                <a:spcPts val="0"/>
              </a:spcAft>
            </a:pPr>
            <a:endParaRPr lang="en-US" sz="2800" dirty="0"/>
          </a:p>
          <a:p>
            <a:pPr>
              <a:lnSpc>
                <a:spcPct val="20000"/>
              </a:lnSpc>
              <a:spcAft>
                <a:spcPts val="0"/>
              </a:spcAft>
            </a:pPr>
            <a:endParaRPr lang="en-US" sz="2800" dirty="0"/>
          </a:p>
          <a:p>
            <a:pPr>
              <a:lnSpc>
                <a:spcPct val="20000"/>
              </a:lnSpc>
              <a:spcAft>
                <a:spcPts val="0"/>
              </a:spcAft>
            </a:pPr>
            <a:endParaRPr lang="en-US" sz="2800" dirty="0"/>
          </a:p>
          <a:p>
            <a:pPr>
              <a:lnSpc>
                <a:spcPct val="20000"/>
              </a:lnSpc>
              <a:spcAft>
                <a:spcPts val="0"/>
              </a:spcAft>
            </a:pPr>
            <a:r>
              <a:rPr lang="en-US" sz="2800" dirty="0"/>
              <a:t>Chunking</a:t>
            </a:r>
          </a:p>
          <a:p>
            <a:pPr>
              <a:lnSpc>
                <a:spcPct val="20000"/>
              </a:lnSpc>
              <a:spcAft>
                <a:spcPts val="0"/>
              </a:spcAft>
            </a:pPr>
            <a:endParaRPr lang="en-US" sz="2800" dirty="0"/>
          </a:p>
          <a:p>
            <a:pPr>
              <a:lnSpc>
                <a:spcPct val="20000"/>
              </a:lnSpc>
              <a:spcAft>
                <a:spcPts val="0"/>
              </a:spcAft>
            </a:pPr>
            <a:endParaRPr lang="en-US" sz="2800" dirty="0"/>
          </a:p>
          <a:p>
            <a:pPr>
              <a:lnSpc>
                <a:spcPct val="20000"/>
              </a:lnSpc>
              <a:spcAft>
                <a:spcPts val="0"/>
              </a:spcAft>
            </a:pPr>
            <a:endParaRPr lang="en-US" sz="2800" dirty="0"/>
          </a:p>
          <a:p>
            <a:pPr>
              <a:lnSpc>
                <a:spcPct val="20000"/>
              </a:lnSpc>
              <a:spcAft>
                <a:spcPts val="0"/>
              </a:spcAft>
            </a:pPr>
            <a:endParaRPr lang="en-US" sz="2800" dirty="0"/>
          </a:p>
          <a:p>
            <a:pPr>
              <a:lnSpc>
                <a:spcPct val="20000"/>
              </a:lnSpc>
              <a:spcAft>
                <a:spcPts val="0"/>
              </a:spcAft>
            </a:pPr>
            <a:r>
              <a:rPr lang="en-US" sz="2800" dirty="0"/>
              <a:t>Metacognitive Strategies:</a:t>
            </a:r>
            <a:endParaRPr lang="en-US" sz="2600" dirty="0"/>
          </a:p>
          <a:p>
            <a:pPr lvl="1">
              <a:lnSpc>
                <a:spcPct val="20000"/>
              </a:lnSpc>
              <a:spcAft>
                <a:spcPts val="0"/>
              </a:spcAft>
            </a:pPr>
            <a:endParaRPr lang="en-US" sz="2000" dirty="0"/>
          </a:p>
          <a:p>
            <a:pPr lvl="1">
              <a:lnSpc>
                <a:spcPct val="20000"/>
              </a:lnSpc>
              <a:spcAft>
                <a:spcPts val="0"/>
              </a:spcAft>
            </a:pPr>
            <a:endParaRPr lang="en-US" sz="2000" dirty="0"/>
          </a:p>
          <a:p>
            <a:pPr lvl="1">
              <a:lnSpc>
                <a:spcPct val="20000"/>
              </a:lnSpc>
              <a:spcAft>
                <a:spcPts val="0"/>
              </a:spcAft>
            </a:pPr>
            <a:endParaRPr lang="en-US" sz="2400" dirty="0"/>
          </a:p>
          <a:p>
            <a:pPr marL="457200" lvl="1" indent="0">
              <a:lnSpc>
                <a:spcPct val="20000"/>
              </a:lnSpc>
              <a:spcAft>
                <a:spcPts val="0"/>
              </a:spcAft>
              <a:buNone/>
            </a:pPr>
            <a:endParaRPr lang="en-US" sz="2400" dirty="0"/>
          </a:p>
          <a:p>
            <a:pPr lvl="1">
              <a:lnSpc>
                <a:spcPct val="20000"/>
              </a:lnSpc>
              <a:spcAft>
                <a:spcPts val="0"/>
              </a:spcAft>
            </a:pPr>
            <a:r>
              <a:rPr lang="en-US" sz="2400" dirty="0"/>
              <a:t>Reflective problem-solving skills</a:t>
            </a:r>
          </a:p>
          <a:p>
            <a:pPr lvl="1">
              <a:lnSpc>
                <a:spcPct val="20000"/>
              </a:lnSpc>
              <a:spcAft>
                <a:spcPts val="0"/>
              </a:spcAft>
            </a:pPr>
            <a:endParaRPr lang="en-US" sz="2400" dirty="0"/>
          </a:p>
          <a:p>
            <a:pPr lvl="1">
              <a:lnSpc>
                <a:spcPct val="20000"/>
              </a:lnSpc>
              <a:spcAft>
                <a:spcPts val="0"/>
              </a:spcAft>
            </a:pPr>
            <a:endParaRPr lang="en-US" sz="2400" dirty="0"/>
          </a:p>
          <a:p>
            <a:pPr lvl="1">
              <a:lnSpc>
                <a:spcPct val="20000"/>
              </a:lnSpc>
              <a:spcAft>
                <a:spcPts val="0"/>
              </a:spcAft>
            </a:pPr>
            <a:endParaRPr lang="en-US" sz="2400" dirty="0"/>
          </a:p>
          <a:p>
            <a:pPr lvl="1">
              <a:lnSpc>
                <a:spcPct val="20000"/>
              </a:lnSpc>
              <a:spcAft>
                <a:spcPts val="0"/>
              </a:spcAft>
            </a:pPr>
            <a:endParaRPr lang="en-US" sz="2400" dirty="0"/>
          </a:p>
          <a:p>
            <a:pPr lvl="1">
              <a:lnSpc>
                <a:spcPct val="20000"/>
              </a:lnSpc>
              <a:spcAft>
                <a:spcPts val="0"/>
              </a:spcAft>
            </a:pPr>
            <a:r>
              <a:rPr lang="en-US" sz="2400" dirty="0"/>
              <a:t>Puzzles</a:t>
            </a:r>
          </a:p>
          <a:p>
            <a:pPr lvl="1">
              <a:lnSpc>
                <a:spcPct val="20000"/>
              </a:lnSpc>
              <a:spcAft>
                <a:spcPts val="0"/>
              </a:spcAft>
            </a:pPr>
            <a:endParaRPr lang="en-US" sz="2400" dirty="0"/>
          </a:p>
          <a:p>
            <a:pPr marL="457200" lvl="1" indent="0">
              <a:lnSpc>
                <a:spcPct val="20000"/>
              </a:lnSpc>
              <a:spcAft>
                <a:spcPts val="0"/>
              </a:spcAft>
              <a:buNone/>
            </a:pPr>
            <a:endParaRPr lang="en-US" sz="2400" dirty="0"/>
          </a:p>
          <a:p>
            <a:pPr lvl="1">
              <a:lnSpc>
                <a:spcPct val="20000"/>
              </a:lnSpc>
              <a:spcAft>
                <a:spcPts val="0"/>
              </a:spcAft>
            </a:pPr>
            <a:endParaRPr lang="en-US" sz="2400" dirty="0"/>
          </a:p>
          <a:p>
            <a:pPr marL="457200" lvl="1" indent="0">
              <a:lnSpc>
                <a:spcPct val="20000"/>
              </a:lnSpc>
              <a:spcAft>
                <a:spcPts val="0"/>
              </a:spcAft>
              <a:buNone/>
            </a:pPr>
            <a:endParaRPr lang="en-US" sz="2400" dirty="0"/>
          </a:p>
          <a:p>
            <a:pPr lvl="1">
              <a:lnSpc>
                <a:spcPct val="20000"/>
              </a:lnSpc>
              <a:spcAft>
                <a:spcPts val="0"/>
              </a:spcAft>
            </a:pPr>
            <a:r>
              <a:rPr lang="en-US" sz="2400" dirty="0"/>
              <a:t>Mazes</a:t>
            </a:r>
          </a:p>
          <a:p>
            <a:pPr lvl="1">
              <a:lnSpc>
                <a:spcPct val="20000"/>
              </a:lnSpc>
              <a:spcAft>
                <a:spcPts val="0"/>
              </a:spcAft>
            </a:pPr>
            <a:endParaRPr lang="en-US" sz="2400" dirty="0"/>
          </a:p>
          <a:p>
            <a:pPr lvl="1">
              <a:lnSpc>
                <a:spcPct val="20000"/>
              </a:lnSpc>
              <a:spcAft>
                <a:spcPts val="0"/>
              </a:spcAft>
            </a:pPr>
            <a:endParaRPr lang="en-US" sz="2400" dirty="0"/>
          </a:p>
          <a:p>
            <a:pPr lvl="1">
              <a:lnSpc>
                <a:spcPct val="20000"/>
              </a:lnSpc>
              <a:spcAft>
                <a:spcPts val="0"/>
              </a:spcAft>
            </a:pPr>
            <a:endParaRPr lang="en-US" sz="2400" dirty="0"/>
          </a:p>
          <a:p>
            <a:pPr lvl="1">
              <a:lnSpc>
                <a:spcPct val="20000"/>
              </a:lnSpc>
              <a:spcAft>
                <a:spcPts val="0"/>
              </a:spcAft>
            </a:pPr>
            <a:endParaRPr lang="en-US" sz="2400" dirty="0"/>
          </a:p>
          <a:p>
            <a:pPr lvl="1">
              <a:lnSpc>
                <a:spcPct val="20000"/>
              </a:lnSpc>
              <a:spcAft>
                <a:spcPts val="0"/>
              </a:spcAft>
            </a:pPr>
            <a:r>
              <a:rPr lang="en-US" sz="2400" dirty="0"/>
              <a:t>Word-search problems</a:t>
            </a:r>
          </a:p>
          <a:p>
            <a:pPr lvl="1">
              <a:lnSpc>
                <a:spcPct val="20000"/>
              </a:lnSpc>
              <a:spcAft>
                <a:spcPts val="0"/>
              </a:spcAft>
            </a:pPr>
            <a:endParaRPr lang="en-US" sz="2400" dirty="0"/>
          </a:p>
          <a:p>
            <a:pPr lvl="1">
              <a:lnSpc>
                <a:spcPct val="20000"/>
              </a:lnSpc>
              <a:spcAft>
                <a:spcPts val="0"/>
              </a:spcAft>
            </a:pPr>
            <a:endParaRPr lang="en-US" sz="2400" dirty="0"/>
          </a:p>
          <a:p>
            <a:pPr lvl="1">
              <a:lnSpc>
                <a:spcPct val="20000"/>
              </a:lnSpc>
              <a:spcAft>
                <a:spcPts val="0"/>
              </a:spcAft>
            </a:pPr>
            <a:endParaRPr lang="en-US" sz="2400" dirty="0"/>
          </a:p>
          <a:p>
            <a:pPr lvl="1">
              <a:lnSpc>
                <a:spcPct val="20000"/>
              </a:lnSpc>
              <a:spcAft>
                <a:spcPts val="0"/>
              </a:spcAft>
            </a:pPr>
            <a:endParaRPr lang="en-US" sz="2400" dirty="0"/>
          </a:p>
          <a:p>
            <a:pPr lvl="1">
              <a:lnSpc>
                <a:spcPct val="20000"/>
              </a:lnSpc>
              <a:spcAft>
                <a:spcPts val="0"/>
              </a:spcAft>
            </a:pPr>
            <a:r>
              <a:rPr lang="en-US" sz="2400" dirty="0"/>
              <a:t>Picture sequencing</a:t>
            </a:r>
          </a:p>
          <a:p>
            <a:pPr lvl="1">
              <a:lnSpc>
                <a:spcPct val="20000"/>
              </a:lnSpc>
              <a:spcAft>
                <a:spcPts val="0"/>
              </a:spcAft>
            </a:pPr>
            <a:endParaRPr lang="en-US" sz="2400" dirty="0"/>
          </a:p>
          <a:p>
            <a:pPr lvl="1">
              <a:lnSpc>
                <a:spcPct val="20000"/>
              </a:lnSpc>
              <a:spcAft>
                <a:spcPts val="0"/>
              </a:spcAft>
            </a:pPr>
            <a:endParaRPr lang="en-US" sz="2400" dirty="0"/>
          </a:p>
          <a:p>
            <a:pPr lvl="1">
              <a:lnSpc>
                <a:spcPct val="20000"/>
              </a:lnSpc>
              <a:spcAft>
                <a:spcPts val="0"/>
              </a:spcAft>
            </a:pPr>
            <a:endParaRPr lang="en-US" sz="2400" dirty="0"/>
          </a:p>
          <a:p>
            <a:pPr lvl="1">
              <a:lnSpc>
                <a:spcPct val="20000"/>
              </a:lnSpc>
              <a:spcAft>
                <a:spcPts val="0"/>
              </a:spcAft>
            </a:pPr>
            <a:endParaRPr lang="en-US" sz="2400" dirty="0"/>
          </a:p>
          <a:p>
            <a:pPr lvl="1">
              <a:lnSpc>
                <a:spcPct val="20000"/>
              </a:lnSpc>
              <a:spcAft>
                <a:spcPts val="0"/>
              </a:spcAft>
            </a:pPr>
            <a:r>
              <a:rPr lang="en-US" sz="2400" dirty="0"/>
              <a:t>Dot-to-dot &amp; error checking activities</a:t>
            </a:r>
          </a:p>
          <a:p>
            <a:pPr lvl="1">
              <a:lnSpc>
                <a:spcPct val="20000"/>
              </a:lnSpc>
              <a:spcAft>
                <a:spcPts val="0"/>
              </a:spcAft>
            </a:pPr>
            <a:endParaRPr lang="en-US" sz="2400" dirty="0"/>
          </a:p>
          <a:p>
            <a:pPr lvl="1">
              <a:lnSpc>
                <a:spcPct val="20000"/>
              </a:lnSpc>
              <a:spcAft>
                <a:spcPts val="0"/>
              </a:spcAft>
            </a:pPr>
            <a:endParaRPr lang="en-US" sz="2400" dirty="0"/>
          </a:p>
          <a:p>
            <a:pPr lvl="1">
              <a:lnSpc>
                <a:spcPct val="20000"/>
              </a:lnSpc>
              <a:spcAft>
                <a:spcPts val="0"/>
              </a:spcAft>
            </a:pPr>
            <a:endParaRPr lang="en-US" sz="2400" dirty="0"/>
          </a:p>
          <a:p>
            <a:pPr lvl="1">
              <a:lnSpc>
                <a:spcPct val="20000"/>
              </a:lnSpc>
              <a:spcAft>
                <a:spcPts val="0"/>
              </a:spcAft>
            </a:pPr>
            <a:endParaRPr lang="en-US" sz="2400" dirty="0"/>
          </a:p>
          <a:p>
            <a:pPr lvl="1">
              <a:lnSpc>
                <a:spcPct val="20000"/>
              </a:lnSpc>
              <a:spcAft>
                <a:spcPts val="0"/>
              </a:spcAft>
            </a:pPr>
            <a:r>
              <a:rPr lang="en-US" sz="2400" dirty="0"/>
              <a:t>20 questions, etc.</a:t>
            </a:r>
          </a:p>
          <a:p>
            <a:pPr marL="0" indent="0">
              <a:buNone/>
            </a:pPr>
            <a:endParaRPr lang="en-US" dirty="0"/>
          </a:p>
          <a:p>
            <a:pPr marL="0" indent="0">
              <a:buNone/>
            </a:pPr>
            <a:endParaRPr lang="en-US" dirty="0"/>
          </a:p>
        </p:txBody>
      </p:sp>
      <p:sp>
        <p:nvSpPr>
          <p:cNvPr id="4" name="TextBox 3">
            <a:extLst>
              <a:ext uri="{FF2B5EF4-FFF2-40B4-BE49-F238E27FC236}">
                <a16:creationId xmlns:a16="http://schemas.microsoft.com/office/drawing/2014/main" id="{C57CEB94-68B7-BD45-87EB-D37D69E634C3}"/>
              </a:ext>
            </a:extLst>
          </p:cNvPr>
          <p:cNvSpPr txBox="1"/>
          <p:nvPr/>
        </p:nvSpPr>
        <p:spPr>
          <a:xfrm>
            <a:off x="6282266" y="3776133"/>
            <a:ext cx="5909733" cy="2062103"/>
          </a:xfrm>
          <a:prstGeom prst="rect">
            <a:avLst/>
          </a:prstGeom>
          <a:noFill/>
        </p:spPr>
        <p:txBody>
          <a:bodyPr wrap="square" rtlCol="0">
            <a:spAutoFit/>
          </a:bodyPr>
          <a:lstStyle/>
          <a:p>
            <a:r>
              <a:rPr lang="en-US" sz="3600" dirty="0"/>
              <a:t>NOT an effective educational intervention for children with hyperactivity! </a:t>
            </a:r>
          </a:p>
          <a:p>
            <a:r>
              <a:rPr lang="en-US" sz="2000" dirty="0"/>
              <a:t>(</a:t>
            </a:r>
            <a:r>
              <a:rPr lang="en-US" sz="2000" dirty="0" err="1"/>
              <a:t>Abikoff</a:t>
            </a:r>
            <a:r>
              <a:rPr lang="en-US" sz="2000" dirty="0"/>
              <a:t> &amp; </a:t>
            </a:r>
            <a:r>
              <a:rPr lang="en-US" sz="2000" dirty="0" err="1"/>
              <a:t>Gittleman</a:t>
            </a:r>
            <a:r>
              <a:rPr lang="en-US" sz="2000" dirty="0"/>
              <a:t>, 1985)</a:t>
            </a:r>
          </a:p>
        </p:txBody>
      </p:sp>
    </p:spTree>
    <p:extLst>
      <p:ext uri="{BB962C8B-B14F-4D97-AF65-F5344CB8AC3E}">
        <p14:creationId xmlns:p14="http://schemas.microsoft.com/office/powerpoint/2010/main" val="2535447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1" end="2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6" end="2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1" end="3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6" end="3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1" end="4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6" end="4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1" end="5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dissolve">
                                      <p:cBhvr>
                                        <p:cTn id="3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28F59-70A9-5D49-8973-EA7AEC64D1FD}"/>
              </a:ext>
            </a:extLst>
          </p:cNvPr>
          <p:cNvSpPr>
            <a:spLocks noGrp="1"/>
          </p:cNvSpPr>
          <p:nvPr>
            <p:ph type="title"/>
          </p:nvPr>
        </p:nvSpPr>
        <p:spPr>
          <a:xfrm>
            <a:off x="508000" y="609600"/>
            <a:ext cx="11057467" cy="1456267"/>
          </a:xfrm>
        </p:spPr>
        <p:txBody>
          <a:bodyPr/>
          <a:lstStyle/>
          <a:p>
            <a:r>
              <a:rPr lang="en-US" b="1" dirty="0"/>
              <a:t>Can cognitive training improve episodic memory?</a:t>
            </a:r>
          </a:p>
        </p:txBody>
      </p:sp>
      <p:sp>
        <p:nvSpPr>
          <p:cNvPr id="3" name="Content Placeholder 2">
            <a:extLst>
              <a:ext uri="{FF2B5EF4-FFF2-40B4-BE49-F238E27FC236}">
                <a16:creationId xmlns:a16="http://schemas.microsoft.com/office/drawing/2014/main" id="{7679DF44-0FC5-2744-9959-712633A6471B}"/>
              </a:ext>
            </a:extLst>
          </p:cNvPr>
          <p:cNvSpPr>
            <a:spLocks noGrp="1"/>
          </p:cNvSpPr>
          <p:nvPr>
            <p:ph idx="1"/>
          </p:nvPr>
        </p:nvSpPr>
        <p:spPr>
          <a:xfrm>
            <a:off x="508001" y="2142067"/>
            <a:ext cx="10905066" cy="4715933"/>
          </a:xfrm>
        </p:spPr>
        <p:txBody>
          <a:bodyPr/>
          <a:lstStyle/>
          <a:p>
            <a:pPr marL="0" indent="0">
              <a:buNone/>
            </a:pPr>
            <a:r>
              <a:rPr lang="en-US" sz="3200" dirty="0"/>
              <a:t>BUT motor and perceptual training can lead to plasticity in the primate brain:</a:t>
            </a:r>
          </a:p>
          <a:p>
            <a:r>
              <a:rPr lang="en-US" sz="3200" dirty="0"/>
              <a:t>Motor areas (</a:t>
            </a:r>
            <a:r>
              <a:rPr lang="en-US" sz="3200" dirty="0" err="1"/>
              <a:t>Nudo</a:t>
            </a:r>
            <a:r>
              <a:rPr lang="en-US" sz="3200" dirty="0"/>
              <a:t>, et al., 1996)</a:t>
            </a:r>
          </a:p>
          <a:p>
            <a:r>
              <a:rPr lang="en-US" sz="3200" dirty="0" err="1"/>
              <a:t>Somato</a:t>
            </a:r>
            <a:r>
              <a:rPr lang="en-US" sz="3200" dirty="0"/>
              <a:t>-sensory (</a:t>
            </a:r>
            <a:r>
              <a:rPr lang="en-US" sz="3200" dirty="0" err="1"/>
              <a:t>Recancone</a:t>
            </a:r>
            <a:r>
              <a:rPr lang="en-US" sz="3200" dirty="0"/>
              <a:t>, et al., 1992)</a:t>
            </a:r>
          </a:p>
          <a:p>
            <a:r>
              <a:rPr lang="en-US" sz="3200" dirty="0"/>
              <a:t>Visual learning in frontal areas (Rainer &amp; Miller, 2000)</a:t>
            </a:r>
          </a:p>
          <a:p>
            <a:pPr marL="0" indent="0">
              <a:buNone/>
            </a:pPr>
            <a:endParaRPr lang="en-US" dirty="0"/>
          </a:p>
          <a:p>
            <a:endParaRPr lang="en-US" dirty="0"/>
          </a:p>
          <a:p>
            <a:pPr marL="0" indent="0">
              <a:buNone/>
            </a:pPr>
            <a:endParaRPr lang="en-US" dirty="0"/>
          </a:p>
        </p:txBody>
      </p:sp>
    </p:spTree>
    <p:extLst>
      <p:ext uri="{BB962C8B-B14F-4D97-AF65-F5344CB8AC3E}">
        <p14:creationId xmlns:p14="http://schemas.microsoft.com/office/powerpoint/2010/main" val="9604985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172444B-1C42-4449-BFFE-4B047CA4E544}"/>
              </a:ext>
            </a:extLst>
          </p:cNvPr>
          <p:cNvSpPr>
            <a:spLocks noGrp="1"/>
          </p:cNvSpPr>
          <p:nvPr>
            <p:ph idx="1"/>
          </p:nvPr>
        </p:nvSpPr>
        <p:spPr>
          <a:xfrm>
            <a:off x="643467" y="0"/>
            <a:ext cx="10828856" cy="812801"/>
          </a:xfrm>
        </p:spPr>
        <p:txBody>
          <a:bodyPr>
            <a:normAutofit fontScale="92500"/>
          </a:bodyPr>
          <a:lstStyle/>
          <a:p>
            <a:r>
              <a:rPr lang="en-US" sz="2400" dirty="0" err="1"/>
              <a:t>Nudo</a:t>
            </a:r>
            <a:r>
              <a:rPr lang="en-US" sz="2400" dirty="0"/>
              <a:t>, R.J., et al. (1996) Use-dependent alterations of movement representations in primary motor cortex of adult squirrel monkeys. </a:t>
            </a:r>
            <a:r>
              <a:rPr lang="en-US" sz="2400" i="1" dirty="0"/>
              <a:t>Journal of Neuroscience. 16</a:t>
            </a:r>
            <a:r>
              <a:rPr lang="en-US" sz="2400" dirty="0"/>
              <a:t>, 785–807</a:t>
            </a:r>
          </a:p>
        </p:txBody>
      </p:sp>
      <p:pic>
        <p:nvPicPr>
          <p:cNvPr id="4" name="Picture 3">
            <a:extLst>
              <a:ext uri="{FF2B5EF4-FFF2-40B4-BE49-F238E27FC236}">
                <a16:creationId xmlns:a16="http://schemas.microsoft.com/office/drawing/2014/main" id="{9AB198CC-FE67-9540-AE22-AF294F69ADCD}"/>
              </a:ext>
            </a:extLst>
          </p:cNvPr>
          <p:cNvPicPr>
            <a:picLocks noChangeAspect="1"/>
          </p:cNvPicPr>
          <p:nvPr/>
        </p:nvPicPr>
        <p:blipFill>
          <a:blip r:embed="rId2"/>
          <a:stretch>
            <a:fillRect/>
          </a:stretch>
        </p:blipFill>
        <p:spPr>
          <a:xfrm>
            <a:off x="1252086" y="812800"/>
            <a:ext cx="4211742" cy="6045200"/>
          </a:xfrm>
          <a:prstGeom prst="rect">
            <a:avLst/>
          </a:prstGeom>
        </p:spPr>
      </p:pic>
      <p:pic>
        <p:nvPicPr>
          <p:cNvPr id="5" name="Picture 4">
            <a:extLst>
              <a:ext uri="{FF2B5EF4-FFF2-40B4-BE49-F238E27FC236}">
                <a16:creationId xmlns:a16="http://schemas.microsoft.com/office/drawing/2014/main" id="{F10B0FA7-8F1D-FD46-92CD-F8B4DFA51601}"/>
              </a:ext>
            </a:extLst>
          </p:cNvPr>
          <p:cNvPicPr>
            <a:picLocks noChangeAspect="1"/>
          </p:cNvPicPr>
          <p:nvPr/>
        </p:nvPicPr>
        <p:blipFill>
          <a:blip r:embed="rId3"/>
          <a:stretch>
            <a:fillRect/>
          </a:stretch>
        </p:blipFill>
        <p:spPr>
          <a:xfrm>
            <a:off x="6625657" y="825326"/>
            <a:ext cx="4408257" cy="6045200"/>
          </a:xfrm>
          <a:prstGeom prst="rect">
            <a:avLst/>
          </a:prstGeom>
        </p:spPr>
      </p:pic>
    </p:spTree>
    <p:extLst>
      <p:ext uri="{BB962C8B-B14F-4D97-AF65-F5344CB8AC3E}">
        <p14:creationId xmlns:p14="http://schemas.microsoft.com/office/powerpoint/2010/main" val="16412207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28F59-70A9-5D49-8973-EA7AEC64D1FD}"/>
              </a:ext>
            </a:extLst>
          </p:cNvPr>
          <p:cNvSpPr>
            <a:spLocks noGrp="1"/>
          </p:cNvSpPr>
          <p:nvPr>
            <p:ph type="title"/>
          </p:nvPr>
        </p:nvSpPr>
        <p:spPr>
          <a:xfrm>
            <a:off x="508000" y="609600"/>
            <a:ext cx="11057467" cy="1456267"/>
          </a:xfrm>
        </p:spPr>
        <p:txBody>
          <a:bodyPr/>
          <a:lstStyle/>
          <a:p>
            <a:r>
              <a:rPr lang="en-US" dirty="0"/>
              <a:t>Can cognitive training improve episodic memory?</a:t>
            </a:r>
          </a:p>
        </p:txBody>
      </p:sp>
      <p:sp>
        <p:nvSpPr>
          <p:cNvPr id="7" name="TextBox 6">
            <a:extLst>
              <a:ext uri="{FF2B5EF4-FFF2-40B4-BE49-F238E27FC236}">
                <a16:creationId xmlns:a16="http://schemas.microsoft.com/office/drawing/2014/main" id="{966821BC-C9F3-7A48-BD67-9C0F1CC1BB36}"/>
              </a:ext>
            </a:extLst>
          </p:cNvPr>
          <p:cNvSpPr txBox="1"/>
          <p:nvPr/>
        </p:nvSpPr>
        <p:spPr>
          <a:xfrm>
            <a:off x="711200" y="2065867"/>
            <a:ext cx="11023600" cy="4462760"/>
          </a:xfrm>
          <a:prstGeom prst="rect">
            <a:avLst/>
          </a:prstGeom>
          <a:noFill/>
        </p:spPr>
        <p:txBody>
          <a:bodyPr wrap="square" rtlCol="0">
            <a:spAutoFit/>
          </a:bodyPr>
          <a:lstStyle/>
          <a:p>
            <a:r>
              <a:rPr lang="en-US" sz="2800" dirty="0"/>
              <a:t>USE IMPLICIT MEMORY TRAINING!</a:t>
            </a:r>
            <a:br>
              <a:rPr lang="en-US" dirty="0"/>
            </a:br>
            <a:br>
              <a:rPr lang="en-US" dirty="0"/>
            </a:br>
            <a:r>
              <a:rPr lang="en-US" sz="2000" dirty="0" err="1"/>
              <a:t>Torkel</a:t>
            </a:r>
            <a:r>
              <a:rPr lang="en-US" sz="2000" dirty="0"/>
              <a:t> </a:t>
            </a:r>
            <a:r>
              <a:rPr lang="en-US" sz="2000" dirty="0" err="1"/>
              <a:t>Klingberg’s</a:t>
            </a:r>
            <a:r>
              <a:rPr lang="en-US" sz="2000" dirty="0"/>
              <a:t> work on Children with ADHD:</a:t>
            </a:r>
            <a:br>
              <a:rPr lang="en-US" sz="2000" dirty="0"/>
            </a:br>
            <a:r>
              <a:rPr lang="en-US" sz="2000" dirty="0"/>
              <a:t>*REPEATED PERFORMANCE* 30-40 min per day, 5 days a week for 5 weeks (totaling approx. 15 h)</a:t>
            </a:r>
          </a:p>
          <a:p>
            <a:r>
              <a:rPr lang="en-US" sz="2000" dirty="0"/>
              <a:t>	</a:t>
            </a:r>
          </a:p>
          <a:p>
            <a:r>
              <a:rPr lang="en-US" sz="2000" dirty="0"/>
              <a:t>	Visuo-spatial WM task (Circles)</a:t>
            </a:r>
          </a:p>
          <a:p>
            <a:r>
              <a:rPr lang="en-US" sz="2000" dirty="0"/>
              <a:t>	Sequence Blocks</a:t>
            </a:r>
          </a:p>
          <a:p>
            <a:r>
              <a:rPr lang="en-US" sz="2000" dirty="0"/>
              <a:t>	Stroop Task</a:t>
            </a:r>
          </a:p>
          <a:p>
            <a:r>
              <a:rPr lang="en-US" sz="2000" dirty="0"/>
              <a:t>	Raven’s Progressive Matrices</a:t>
            </a:r>
          </a:p>
          <a:p>
            <a:r>
              <a:rPr lang="en-US" sz="2000" dirty="0"/>
              <a:t>	Backwards digit span</a:t>
            </a:r>
          </a:p>
          <a:p>
            <a:r>
              <a:rPr lang="en-US" sz="2000" dirty="0"/>
              <a:t>	Letter span</a:t>
            </a:r>
          </a:p>
          <a:p>
            <a:r>
              <a:rPr lang="en-US" sz="2000" dirty="0"/>
              <a:t>	Go-No-Go</a:t>
            </a:r>
          </a:p>
          <a:p>
            <a:r>
              <a:rPr lang="en-US" sz="2000" dirty="0"/>
              <a:t>	</a:t>
            </a:r>
            <a:r>
              <a:rPr lang="en-US" sz="2000" i="1" dirty="0"/>
              <a:t>N-</a:t>
            </a:r>
            <a:r>
              <a:rPr lang="en-US" sz="2000" dirty="0"/>
              <a:t>back</a:t>
            </a:r>
          </a:p>
          <a:p>
            <a:endParaRPr lang="en-US" dirty="0"/>
          </a:p>
        </p:txBody>
      </p:sp>
    </p:spTree>
    <p:extLst>
      <p:ext uri="{BB962C8B-B14F-4D97-AF65-F5344CB8AC3E}">
        <p14:creationId xmlns:p14="http://schemas.microsoft.com/office/powerpoint/2010/main" val="29321960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28F59-70A9-5D49-8973-EA7AEC64D1FD}"/>
              </a:ext>
            </a:extLst>
          </p:cNvPr>
          <p:cNvSpPr>
            <a:spLocks noGrp="1"/>
          </p:cNvSpPr>
          <p:nvPr>
            <p:ph type="title"/>
          </p:nvPr>
        </p:nvSpPr>
        <p:spPr>
          <a:xfrm>
            <a:off x="508000" y="16934"/>
            <a:ext cx="11226800" cy="1456267"/>
          </a:xfrm>
        </p:spPr>
        <p:txBody>
          <a:bodyPr/>
          <a:lstStyle/>
          <a:p>
            <a:r>
              <a:rPr lang="en-US" dirty="0"/>
              <a:t>Human Brain areas impacted by implicit </a:t>
            </a:r>
            <a:r>
              <a:rPr lang="en-US" dirty="0" err="1"/>
              <a:t>wm</a:t>
            </a:r>
            <a:r>
              <a:rPr lang="en-US" dirty="0"/>
              <a:t> tasks</a:t>
            </a:r>
          </a:p>
        </p:txBody>
      </p:sp>
      <p:sp>
        <p:nvSpPr>
          <p:cNvPr id="5" name="TextBox 4">
            <a:extLst>
              <a:ext uri="{FF2B5EF4-FFF2-40B4-BE49-F238E27FC236}">
                <a16:creationId xmlns:a16="http://schemas.microsoft.com/office/drawing/2014/main" id="{21058530-B16C-C244-94D6-72423873FB0F}"/>
              </a:ext>
            </a:extLst>
          </p:cNvPr>
          <p:cNvSpPr txBox="1"/>
          <p:nvPr/>
        </p:nvSpPr>
        <p:spPr>
          <a:xfrm>
            <a:off x="677333" y="5655733"/>
            <a:ext cx="10464800" cy="1384995"/>
          </a:xfrm>
          <a:prstGeom prst="rect">
            <a:avLst/>
          </a:prstGeom>
          <a:noFill/>
        </p:spPr>
        <p:txBody>
          <a:bodyPr wrap="square" rtlCol="0">
            <a:spAutoFit/>
          </a:bodyPr>
          <a:lstStyle/>
          <a:p>
            <a:pPr algn="ctr"/>
            <a:r>
              <a:rPr lang="en-US" sz="2800" dirty="0"/>
              <a:t>Increases in frontal and parietal activity after training of WM</a:t>
            </a:r>
          </a:p>
          <a:p>
            <a:pPr algn="ctr"/>
            <a:r>
              <a:rPr lang="en-US" sz="2000" dirty="0"/>
              <a:t>(Olesen, et al., 2004)</a:t>
            </a:r>
          </a:p>
          <a:p>
            <a:endParaRPr lang="en-US" dirty="0"/>
          </a:p>
          <a:p>
            <a:endParaRPr lang="en-US" dirty="0"/>
          </a:p>
        </p:txBody>
      </p:sp>
      <p:pic>
        <p:nvPicPr>
          <p:cNvPr id="6" name="Picture 5">
            <a:extLst>
              <a:ext uri="{FF2B5EF4-FFF2-40B4-BE49-F238E27FC236}">
                <a16:creationId xmlns:a16="http://schemas.microsoft.com/office/drawing/2014/main" id="{0818172C-A7A5-414B-91B6-7D5CEC4D3EFF}"/>
              </a:ext>
            </a:extLst>
          </p:cNvPr>
          <p:cNvPicPr>
            <a:picLocks noChangeAspect="1"/>
          </p:cNvPicPr>
          <p:nvPr/>
        </p:nvPicPr>
        <p:blipFill>
          <a:blip r:embed="rId2"/>
          <a:stretch>
            <a:fillRect/>
          </a:stretch>
        </p:blipFill>
        <p:spPr>
          <a:xfrm>
            <a:off x="1648883" y="1745940"/>
            <a:ext cx="8521700" cy="3637053"/>
          </a:xfrm>
          <a:prstGeom prst="rect">
            <a:avLst/>
          </a:prstGeom>
        </p:spPr>
      </p:pic>
    </p:spTree>
    <p:extLst>
      <p:ext uri="{BB962C8B-B14F-4D97-AF65-F5344CB8AC3E}">
        <p14:creationId xmlns:p14="http://schemas.microsoft.com/office/powerpoint/2010/main" val="35733742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28F59-70A9-5D49-8973-EA7AEC64D1FD}"/>
              </a:ext>
            </a:extLst>
          </p:cNvPr>
          <p:cNvSpPr>
            <a:spLocks noGrp="1"/>
          </p:cNvSpPr>
          <p:nvPr>
            <p:ph type="title"/>
          </p:nvPr>
        </p:nvSpPr>
        <p:spPr>
          <a:xfrm>
            <a:off x="508000" y="16934"/>
            <a:ext cx="11226800" cy="1456267"/>
          </a:xfrm>
        </p:spPr>
        <p:txBody>
          <a:bodyPr/>
          <a:lstStyle/>
          <a:p>
            <a:r>
              <a:rPr lang="en-US" dirty="0"/>
              <a:t>Human Brain areas impacted by implicit </a:t>
            </a:r>
            <a:r>
              <a:rPr lang="en-US" dirty="0" err="1"/>
              <a:t>wm</a:t>
            </a:r>
            <a:r>
              <a:rPr lang="en-US" dirty="0"/>
              <a:t> tasks</a:t>
            </a:r>
          </a:p>
        </p:txBody>
      </p:sp>
      <p:sp>
        <p:nvSpPr>
          <p:cNvPr id="5" name="TextBox 4">
            <a:extLst>
              <a:ext uri="{FF2B5EF4-FFF2-40B4-BE49-F238E27FC236}">
                <a16:creationId xmlns:a16="http://schemas.microsoft.com/office/drawing/2014/main" id="{21058530-B16C-C244-94D6-72423873FB0F}"/>
              </a:ext>
            </a:extLst>
          </p:cNvPr>
          <p:cNvSpPr txBox="1"/>
          <p:nvPr/>
        </p:nvSpPr>
        <p:spPr>
          <a:xfrm>
            <a:off x="321734" y="5655733"/>
            <a:ext cx="11413066" cy="1785104"/>
          </a:xfrm>
          <a:prstGeom prst="rect">
            <a:avLst/>
          </a:prstGeom>
          <a:noFill/>
        </p:spPr>
        <p:txBody>
          <a:bodyPr wrap="square" rtlCol="0">
            <a:spAutoFit/>
          </a:bodyPr>
          <a:lstStyle/>
          <a:p>
            <a:pPr algn="ctr"/>
            <a:r>
              <a:rPr lang="en-US" sz="2800" dirty="0"/>
              <a:t>Increased activity in the caudate nucleus after training of WM tasks requiring updating</a:t>
            </a:r>
          </a:p>
          <a:p>
            <a:pPr algn="ctr"/>
            <a:r>
              <a:rPr lang="en-US" dirty="0"/>
              <a:t>(Dahlin, et al., 2008)</a:t>
            </a:r>
          </a:p>
          <a:p>
            <a:endParaRPr lang="en-US" dirty="0"/>
          </a:p>
          <a:p>
            <a:endParaRPr lang="en-US" dirty="0"/>
          </a:p>
        </p:txBody>
      </p:sp>
      <p:pic>
        <p:nvPicPr>
          <p:cNvPr id="3" name="Picture 2">
            <a:extLst>
              <a:ext uri="{FF2B5EF4-FFF2-40B4-BE49-F238E27FC236}">
                <a16:creationId xmlns:a16="http://schemas.microsoft.com/office/drawing/2014/main" id="{37992333-293A-F04F-880F-EFB3F7661941}"/>
              </a:ext>
            </a:extLst>
          </p:cNvPr>
          <p:cNvPicPr>
            <a:picLocks noChangeAspect="1"/>
          </p:cNvPicPr>
          <p:nvPr/>
        </p:nvPicPr>
        <p:blipFill>
          <a:blip r:embed="rId2"/>
          <a:stretch>
            <a:fillRect/>
          </a:stretch>
        </p:blipFill>
        <p:spPr>
          <a:xfrm>
            <a:off x="2700867" y="1473201"/>
            <a:ext cx="6146800" cy="3898900"/>
          </a:xfrm>
          <a:prstGeom prst="rect">
            <a:avLst/>
          </a:prstGeom>
        </p:spPr>
      </p:pic>
    </p:spTree>
    <p:extLst>
      <p:ext uri="{BB962C8B-B14F-4D97-AF65-F5344CB8AC3E}">
        <p14:creationId xmlns:p14="http://schemas.microsoft.com/office/powerpoint/2010/main" val="42809822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28F59-70A9-5D49-8973-EA7AEC64D1FD}"/>
              </a:ext>
            </a:extLst>
          </p:cNvPr>
          <p:cNvSpPr>
            <a:spLocks noGrp="1"/>
          </p:cNvSpPr>
          <p:nvPr>
            <p:ph type="title"/>
          </p:nvPr>
        </p:nvSpPr>
        <p:spPr>
          <a:xfrm>
            <a:off x="508000" y="16934"/>
            <a:ext cx="11226800" cy="1456267"/>
          </a:xfrm>
        </p:spPr>
        <p:txBody>
          <a:bodyPr/>
          <a:lstStyle/>
          <a:p>
            <a:r>
              <a:rPr lang="en-US" dirty="0"/>
              <a:t>Human Brain areas impacted by implicit </a:t>
            </a:r>
            <a:r>
              <a:rPr lang="en-US" dirty="0" err="1"/>
              <a:t>wm</a:t>
            </a:r>
            <a:r>
              <a:rPr lang="en-US" dirty="0"/>
              <a:t> tasks</a:t>
            </a:r>
          </a:p>
        </p:txBody>
      </p:sp>
      <p:sp>
        <p:nvSpPr>
          <p:cNvPr id="5" name="TextBox 4">
            <a:extLst>
              <a:ext uri="{FF2B5EF4-FFF2-40B4-BE49-F238E27FC236}">
                <a16:creationId xmlns:a16="http://schemas.microsoft.com/office/drawing/2014/main" id="{21058530-B16C-C244-94D6-72423873FB0F}"/>
              </a:ext>
            </a:extLst>
          </p:cNvPr>
          <p:cNvSpPr txBox="1"/>
          <p:nvPr/>
        </p:nvSpPr>
        <p:spPr>
          <a:xfrm>
            <a:off x="321734" y="5655733"/>
            <a:ext cx="11413066" cy="1815882"/>
          </a:xfrm>
          <a:prstGeom prst="rect">
            <a:avLst/>
          </a:prstGeom>
          <a:noFill/>
        </p:spPr>
        <p:txBody>
          <a:bodyPr wrap="square" rtlCol="0">
            <a:spAutoFit/>
          </a:bodyPr>
          <a:lstStyle/>
          <a:p>
            <a:pPr algn="ctr"/>
            <a:r>
              <a:rPr lang="en-US" sz="2800" dirty="0"/>
              <a:t>Changes in cortical dopamine D1 receptor binding associated with cognitive training</a:t>
            </a:r>
          </a:p>
          <a:p>
            <a:pPr algn="ctr"/>
            <a:r>
              <a:rPr lang="en-US" sz="2000" dirty="0"/>
              <a:t>(McNab, et al., 2009)</a:t>
            </a:r>
          </a:p>
          <a:p>
            <a:endParaRPr lang="en-US" dirty="0"/>
          </a:p>
          <a:p>
            <a:endParaRPr lang="en-US" dirty="0"/>
          </a:p>
        </p:txBody>
      </p:sp>
      <p:pic>
        <p:nvPicPr>
          <p:cNvPr id="7" name="Picture 6">
            <a:extLst>
              <a:ext uri="{FF2B5EF4-FFF2-40B4-BE49-F238E27FC236}">
                <a16:creationId xmlns:a16="http://schemas.microsoft.com/office/drawing/2014/main" id="{042EBC18-CB3D-6C4C-B93D-80929975B074}"/>
              </a:ext>
            </a:extLst>
          </p:cNvPr>
          <p:cNvPicPr>
            <a:picLocks noChangeAspect="1"/>
          </p:cNvPicPr>
          <p:nvPr/>
        </p:nvPicPr>
        <p:blipFill>
          <a:blip r:embed="rId2"/>
          <a:stretch>
            <a:fillRect/>
          </a:stretch>
        </p:blipFill>
        <p:spPr>
          <a:xfrm>
            <a:off x="1147233" y="1250950"/>
            <a:ext cx="3632200" cy="4254500"/>
          </a:xfrm>
          <a:prstGeom prst="rect">
            <a:avLst/>
          </a:prstGeom>
        </p:spPr>
      </p:pic>
      <p:pic>
        <p:nvPicPr>
          <p:cNvPr id="8" name="Picture 7">
            <a:extLst>
              <a:ext uri="{FF2B5EF4-FFF2-40B4-BE49-F238E27FC236}">
                <a16:creationId xmlns:a16="http://schemas.microsoft.com/office/drawing/2014/main" id="{D42C39AD-3B99-7F48-80CC-D88D00D719B6}"/>
              </a:ext>
            </a:extLst>
          </p:cNvPr>
          <p:cNvPicPr>
            <a:picLocks noChangeAspect="1"/>
          </p:cNvPicPr>
          <p:nvPr/>
        </p:nvPicPr>
        <p:blipFill>
          <a:blip r:embed="rId3"/>
          <a:stretch>
            <a:fillRect/>
          </a:stretch>
        </p:blipFill>
        <p:spPr>
          <a:xfrm>
            <a:off x="4927600" y="1289050"/>
            <a:ext cx="6400800" cy="4178300"/>
          </a:xfrm>
          <a:prstGeom prst="rect">
            <a:avLst/>
          </a:prstGeom>
        </p:spPr>
      </p:pic>
    </p:spTree>
    <p:extLst>
      <p:ext uri="{BB962C8B-B14F-4D97-AF65-F5344CB8AC3E}">
        <p14:creationId xmlns:p14="http://schemas.microsoft.com/office/powerpoint/2010/main" val="33527234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4AF2A38-EF0E-C740-9505-1F076C211D57}"/>
              </a:ext>
            </a:extLst>
          </p:cNvPr>
          <p:cNvSpPr>
            <a:spLocks noGrp="1"/>
          </p:cNvSpPr>
          <p:nvPr>
            <p:ph type="title"/>
          </p:nvPr>
        </p:nvSpPr>
        <p:spPr>
          <a:xfrm>
            <a:off x="508000" y="16934"/>
            <a:ext cx="11057467" cy="1456267"/>
          </a:xfrm>
        </p:spPr>
        <p:txBody>
          <a:bodyPr/>
          <a:lstStyle/>
          <a:p>
            <a:r>
              <a:rPr lang="en-US" b="1" dirty="0"/>
              <a:t>Can cognitive training improve episodic memory?</a:t>
            </a:r>
          </a:p>
        </p:txBody>
      </p:sp>
      <p:sp>
        <p:nvSpPr>
          <p:cNvPr id="5" name="TextBox 4">
            <a:extLst>
              <a:ext uri="{FF2B5EF4-FFF2-40B4-BE49-F238E27FC236}">
                <a16:creationId xmlns:a16="http://schemas.microsoft.com/office/drawing/2014/main" id="{5D6755E9-5C4A-6A46-A8B1-38915A23928A}"/>
              </a:ext>
            </a:extLst>
          </p:cNvPr>
          <p:cNvSpPr txBox="1"/>
          <p:nvPr/>
        </p:nvSpPr>
        <p:spPr>
          <a:xfrm>
            <a:off x="508000" y="1523999"/>
            <a:ext cx="11260667" cy="5262979"/>
          </a:xfrm>
          <a:prstGeom prst="rect">
            <a:avLst/>
          </a:prstGeom>
          <a:noFill/>
        </p:spPr>
        <p:txBody>
          <a:bodyPr wrap="square" rtlCol="0">
            <a:spAutoFit/>
          </a:bodyPr>
          <a:lstStyle/>
          <a:p>
            <a:pPr>
              <a:lnSpc>
                <a:spcPct val="150000"/>
              </a:lnSpc>
            </a:pPr>
            <a:r>
              <a:rPr lang="en-US" sz="2000" b="1" dirty="0"/>
              <a:t>1) Stick to hardcopy &amp; use a pen/pencil, if possible (interact physically!)</a:t>
            </a:r>
          </a:p>
          <a:p>
            <a:pPr>
              <a:lnSpc>
                <a:spcPct val="150000"/>
              </a:lnSpc>
            </a:pPr>
            <a:r>
              <a:rPr lang="en-US" sz="2000" b="1" dirty="0"/>
              <a:t>2) Study in silence (or ONLY with light instrumental music, NO LYRICS)</a:t>
            </a:r>
          </a:p>
          <a:p>
            <a:pPr>
              <a:lnSpc>
                <a:spcPct val="150000"/>
              </a:lnSpc>
            </a:pPr>
            <a:r>
              <a:rPr lang="en-US" sz="2000" b="1" dirty="0"/>
              <a:t>3) Exercise first (massive correlation between brain health &amp; physical health)</a:t>
            </a:r>
          </a:p>
          <a:p>
            <a:pPr>
              <a:lnSpc>
                <a:spcPct val="150000"/>
              </a:lnSpc>
            </a:pPr>
            <a:r>
              <a:rPr lang="en-US" sz="2000" b="1" dirty="0"/>
              <a:t>4) Take breaks to RELAX (spaced-apart learning is better than massed learning!!)</a:t>
            </a:r>
          </a:p>
          <a:p>
            <a:pPr>
              <a:lnSpc>
                <a:spcPct val="150000"/>
              </a:lnSpc>
            </a:pPr>
            <a:r>
              <a:rPr lang="en-US" sz="2000" b="1" dirty="0"/>
              <a:t>5) DO NOT CRAM (spaced-apart learning is better than massed learning!!)</a:t>
            </a:r>
          </a:p>
          <a:p>
            <a:pPr>
              <a:lnSpc>
                <a:spcPct val="150000"/>
              </a:lnSpc>
            </a:pPr>
            <a:r>
              <a:rPr lang="en-US" sz="2000" b="1" dirty="0"/>
              <a:t>6) Study in multiple locations / contexts.</a:t>
            </a:r>
          </a:p>
          <a:p>
            <a:pPr>
              <a:lnSpc>
                <a:spcPct val="150000"/>
              </a:lnSpc>
            </a:pPr>
            <a:r>
              <a:rPr lang="en-US" sz="2000" b="1" dirty="0"/>
              <a:t>7) Interact with your material in multiple ways (flashcards, transcribing, discussion, reading, etc.)</a:t>
            </a:r>
          </a:p>
          <a:p>
            <a:pPr>
              <a:lnSpc>
                <a:spcPct val="150000"/>
              </a:lnSpc>
            </a:pPr>
            <a:r>
              <a:rPr lang="en-US" sz="2000" b="1" dirty="0"/>
              <a:t>8) Review each reading or lecture within 24 hours.</a:t>
            </a:r>
          </a:p>
          <a:p>
            <a:pPr>
              <a:lnSpc>
                <a:spcPct val="150000"/>
              </a:lnSpc>
            </a:pPr>
            <a:r>
              <a:rPr lang="en-US" sz="2000" b="1" dirty="0"/>
              <a:t>9) DO NOT MULTITASK– focus on one topic / goal / body of material at a time</a:t>
            </a:r>
          </a:p>
          <a:p>
            <a:pPr>
              <a:lnSpc>
                <a:spcPct val="150000"/>
              </a:lnSpc>
            </a:pPr>
            <a:r>
              <a:rPr lang="en-US" sz="2000" b="1" dirty="0"/>
              <a:t>10) Teach your material to someone else.</a:t>
            </a:r>
          </a:p>
          <a:p>
            <a:endParaRPr lang="en-US" dirty="0"/>
          </a:p>
          <a:p>
            <a:endParaRPr lang="en-US" dirty="0"/>
          </a:p>
        </p:txBody>
      </p:sp>
    </p:spTree>
    <p:extLst>
      <p:ext uri="{BB962C8B-B14F-4D97-AF65-F5344CB8AC3E}">
        <p14:creationId xmlns:p14="http://schemas.microsoft.com/office/powerpoint/2010/main" val="2184135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B5CB0A1-E428-E741-8074-D7E8D56A6328}"/>
              </a:ext>
            </a:extLst>
          </p:cNvPr>
          <p:cNvSpPr>
            <a:spLocks noGrp="1"/>
          </p:cNvSpPr>
          <p:nvPr>
            <p:ph type="title"/>
          </p:nvPr>
        </p:nvSpPr>
        <p:spPr>
          <a:xfrm>
            <a:off x="508000" y="16934"/>
            <a:ext cx="11057467" cy="1456267"/>
          </a:xfrm>
        </p:spPr>
        <p:txBody>
          <a:bodyPr/>
          <a:lstStyle/>
          <a:p>
            <a:pPr algn="ctr"/>
            <a:r>
              <a:rPr lang="en-US" b="1" dirty="0"/>
              <a:t>Sleep and memory</a:t>
            </a:r>
          </a:p>
        </p:txBody>
      </p:sp>
      <p:pic>
        <p:nvPicPr>
          <p:cNvPr id="4" name="Content Placeholder 3">
            <a:extLst>
              <a:ext uri="{FF2B5EF4-FFF2-40B4-BE49-F238E27FC236}">
                <a16:creationId xmlns:a16="http://schemas.microsoft.com/office/drawing/2014/main" id="{4779513F-9ED6-1C45-A3A2-9535D6B619BA}"/>
              </a:ext>
            </a:extLst>
          </p:cNvPr>
          <p:cNvPicPr>
            <a:picLocks noChangeAspect="1"/>
          </p:cNvPicPr>
          <p:nvPr/>
        </p:nvPicPr>
        <p:blipFill>
          <a:blip r:embed="rId2"/>
          <a:srcRect t="-10953" b="-10953"/>
          <a:stretch>
            <a:fillRect/>
          </a:stretch>
        </p:blipFill>
        <p:spPr>
          <a:xfrm>
            <a:off x="1538957" y="1729504"/>
            <a:ext cx="8995551" cy="4625609"/>
          </a:xfrm>
          <a:prstGeom prst="rect">
            <a:avLst/>
          </a:prstGeom>
        </p:spPr>
      </p:pic>
    </p:spTree>
    <p:extLst>
      <p:ext uri="{BB962C8B-B14F-4D97-AF65-F5344CB8AC3E}">
        <p14:creationId xmlns:p14="http://schemas.microsoft.com/office/powerpoint/2010/main" val="1607798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B5CB0A1-E428-E741-8074-D7E8D56A6328}"/>
              </a:ext>
            </a:extLst>
          </p:cNvPr>
          <p:cNvSpPr>
            <a:spLocks noGrp="1"/>
          </p:cNvSpPr>
          <p:nvPr>
            <p:ph type="title"/>
          </p:nvPr>
        </p:nvSpPr>
        <p:spPr>
          <a:xfrm>
            <a:off x="508000" y="16934"/>
            <a:ext cx="11057467" cy="1456267"/>
          </a:xfrm>
        </p:spPr>
        <p:txBody>
          <a:bodyPr/>
          <a:lstStyle/>
          <a:p>
            <a:pPr algn="ctr"/>
            <a:r>
              <a:rPr lang="en-US" b="1" dirty="0"/>
              <a:t>Sleep and memory</a:t>
            </a:r>
          </a:p>
        </p:txBody>
      </p:sp>
      <p:pic>
        <p:nvPicPr>
          <p:cNvPr id="6" name="Content Placeholder 3" descr="stages-of-sleep-eeg1.gif">
            <a:extLst>
              <a:ext uri="{FF2B5EF4-FFF2-40B4-BE49-F238E27FC236}">
                <a16:creationId xmlns:a16="http://schemas.microsoft.com/office/drawing/2014/main" id="{83B9501B-2354-DD41-AF83-AB1121D880D7}"/>
              </a:ext>
            </a:extLst>
          </p:cNvPr>
          <p:cNvPicPr>
            <a:picLocks noChangeAspect="1"/>
          </p:cNvPicPr>
          <p:nvPr/>
        </p:nvPicPr>
        <p:blipFill>
          <a:blip r:embed="rId2" cstate="print"/>
          <a:srcRect t="-1669" b="61601"/>
          <a:stretch>
            <a:fillRect/>
          </a:stretch>
        </p:blipFill>
        <p:spPr>
          <a:xfrm>
            <a:off x="0" y="932427"/>
            <a:ext cx="9186360" cy="3271841"/>
          </a:xfrm>
          <a:prstGeom prst="rect">
            <a:avLst/>
          </a:prstGeom>
        </p:spPr>
      </p:pic>
      <p:sp>
        <p:nvSpPr>
          <p:cNvPr id="2" name="Rectangle 1">
            <a:extLst>
              <a:ext uri="{FF2B5EF4-FFF2-40B4-BE49-F238E27FC236}">
                <a16:creationId xmlns:a16="http://schemas.microsoft.com/office/drawing/2014/main" id="{6DF06F56-122D-E141-8494-A055ECB016FD}"/>
              </a:ext>
            </a:extLst>
          </p:cNvPr>
          <p:cNvSpPr/>
          <p:nvPr/>
        </p:nvSpPr>
        <p:spPr>
          <a:xfrm>
            <a:off x="9228665" y="27256"/>
            <a:ext cx="2963335" cy="7048083"/>
          </a:xfrm>
          <a:prstGeom prst="rect">
            <a:avLst/>
          </a:prstGeom>
        </p:spPr>
        <p:txBody>
          <a:bodyPr wrap="square">
            <a:spAutoFit/>
          </a:bodyPr>
          <a:lstStyle/>
          <a:p>
            <a:pPr algn="ctr"/>
            <a:r>
              <a:rPr lang="en-US" sz="2400" b="1" u="sng" dirty="0"/>
              <a:t>Stage 1 Sleep</a:t>
            </a:r>
            <a:endParaRPr lang="en-US" sz="2400" u="sng" dirty="0"/>
          </a:p>
          <a:p>
            <a:r>
              <a:rPr lang="en-US" sz="2000" dirty="0"/>
              <a:t>Brain activity slows by 50%</a:t>
            </a:r>
          </a:p>
          <a:p>
            <a:pPr lvl="1"/>
            <a:r>
              <a:rPr lang="en-US" sz="2000" dirty="0"/>
              <a:t>Theta Waves = 4-7 cycles/s</a:t>
            </a:r>
          </a:p>
          <a:p>
            <a:pPr lvl="1"/>
            <a:endParaRPr lang="en-US" sz="2400" dirty="0"/>
          </a:p>
          <a:p>
            <a:pPr marL="118872" indent="0" algn="ctr">
              <a:buNone/>
            </a:pPr>
            <a:r>
              <a:rPr lang="en-US" sz="2400" b="1" u="sng" dirty="0"/>
              <a:t>Stage 2 Sleep</a:t>
            </a:r>
          </a:p>
          <a:p>
            <a:r>
              <a:rPr lang="en-US" sz="2000" dirty="0"/>
              <a:t>Brain waves slow down even more</a:t>
            </a:r>
          </a:p>
          <a:p>
            <a:endParaRPr lang="en-US" sz="2000" b="1" u="sng" dirty="0">
              <a:solidFill>
                <a:srgbClr val="FFFF00"/>
              </a:solidFill>
            </a:endParaRPr>
          </a:p>
          <a:p>
            <a:r>
              <a:rPr lang="en-US" sz="2000" b="1" u="sng" dirty="0">
                <a:solidFill>
                  <a:srgbClr val="FFFF00"/>
                </a:solidFill>
              </a:rPr>
              <a:t>Sleep Spindles</a:t>
            </a:r>
            <a:r>
              <a:rPr lang="en-US" sz="2000" b="1" dirty="0">
                <a:solidFill>
                  <a:srgbClr val="FFFF00"/>
                </a:solidFill>
              </a:rPr>
              <a:t> </a:t>
            </a:r>
            <a:r>
              <a:rPr lang="en-US" sz="2000" b="1" dirty="0"/>
              <a:t>=  </a:t>
            </a:r>
            <a:r>
              <a:rPr lang="en-US" sz="2000" dirty="0"/>
              <a:t>sudden intense bursts of brain waves.</a:t>
            </a:r>
          </a:p>
          <a:p>
            <a:r>
              <a:rPr lang="en-US" sz="2000" b="1" u="sng" dirty="0">
                <a:solidFill>
                  <a:srgbClr val="FFFF00"/>
                </a:solidFill>
              </a:rPr>
              <a:t>K-Complexes</a:t>
            </a:r>
            <a:r>
              <a:rPr lang="en-US" sz="2000" b="1" dirty="0"/>
              <a:t> = </a:t>
            </a:r>
            <a:r>
              <a:rPr lang="en-US" sz="2000" dirty="0"/>
              <a:t>sudden sharply rising and falling waves</a:t>
            </a:r>
          </a:p>
          <a:p>
            <a:endParaRPr lang="en-US" sz="2000" dirty="0"/>
          </a:p>
          <a:p>
            <a:r>
              <a:rPr lang="en-US" sz="2000" dirty="0"/>
              <a:t>Heart rate slows</a:t>
            </a:r>
          </a:p>
          <a:p>
            <a:r>
              <a:rPr lang="en-US" sz="2000" dirty="0"/>
              <a:t>Body temperature decreases</a:t>
            </a:r>
          </a:p>
          <a:p>
            <a:r>
              <a:rPr lang="en-US" sz="2000" dirty="0"/>
              <a:t>Muscles relax</a:t>
            </a:r>
          </a:p>
          <a:p>
            <a:r>
              <a:rPr lang="en-US" sz="2000" dirty="0"/>
              <a:t>Eye movement stops</a:t>
            </a:r>
          </a:p>
          <a:p>
            <a:pPr lvl="1"/>
            <a:endParaRPr lang="en-US" sz="2400" dirty="0"/>
          </a:p>
        </p:txBody>
      </p:sp>
      <p:pic>
        <p:nvPicPr>
          <p:cNvPr id="7" name="Content Placeholder 3" descr="stages-of-sleep-eeg1.gif">
            <a:extLst>
              <a:ext uri="{FF2B5EF4-FFF2-40B4-BE49-F238E27FC236}">
                <a16:creationId xmlns:a16="http://schemas.microsoft.com/office/drawing/2014/main" id="{CE5AFB35-14E0-9847-B40B-33EC8902EB7C}"/>
              </a:ext>
            </a:extLst>
          </p:cNvPr>
          <p:cNvPicPr>
            <a:picLocks noChangeAspect="1"/>
          </p:cNvPicPr>
          <p:nvPr/>
        </p:nvPicPr>
        <p:blipFill>
          <a:blip r:embed="rId2" cstate="print"/>
          <a:srcRect t="38399" b="34889"/>
          <a:stretch>
            <a:fillRect/>
          </a:stretch>
        </p:blipFill>
        <p:spPr>
          <a:xfrm>
            <a:off x="3523" y="4197379"/>
            <a:ext cx="9182837" cy="2180391"/>
          </a:xfrm>
          <a:prstGeom prst="rect">
            <a:avLst/>
          </a:prstGeom>
        </p:spPr>
      </p:pic>
    </p:spTree>
    <p:extLst>
      <p:ext uri="{BB962C8B-B14F-4D97-AF65-F5344CB8AC3E}">
        <p14:creationId xmlns:p14="http://schemas.microsoft.com/office/powerpoint/2010/main" val="12839575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8D763-FAF4-634C-83EC-E6D5F8532D5E}"/>
              </a:ext>
            </a:extLst>
          </p:cNvPr>
          <p:cNvSpPr>
            <a:spLocks noGrp="1"/>
          </p:cNvSpPr>
          <p:nvPr>
            <p:ph type="title"/>
          </p:nvPr>
        </p:nvSpPr>
        <p:spPr/>
        <p:txBody>
          <a:bodyPr>
            <a:normAutofit/>
          </a:bodyPr>
          <a:lstStyle/>
          <a:p>
            <a:r>
              <a:rPr lang="en-US" sz="4000" dirty="0"/>
              <a:t>Some topics of interest</a:t>
            </a:r>
          </a:p>
        </p:txBody>
      </p:sp>
      <p:sp>
        <p:nvSpPr>
          <p:cNvPr id="3" name="Content Placeholder 2">
            <a:extLst>
              <a:ext uri="{FF2B5EF4-FFF2-40B4-BE49-F238E27FC236}">
                <a16:creationId xmlns:a16="http://schemas.microsoft.com/office/drawing/2014/main" id="{078E63A2-5A14-BA4E-91BA-D443A7561823}"/>
              </a:ext>
            </a:extLst>
          </p:cNvPr>
          <p:cNvSpPr>
            <a:spLocks noGrp="1"/>
          </p:cNvSpPr>
          <p:nvPr>
            <p:ph idx="1"/>
          </p:nvPr>
        </p:nvSpPr>
        <p:spPr/>
        <p:txBody>
          <a:bodyPr>
            <a:normAutofit/>
          </a:bodyPr>
          <a:lstStyle/>
          <a:p>
            <a:r>
              <a:rPr lang="en-US" sz="2800" dirty="0"/>
              <a:t>Relationship between working memory and long term memory</a:t>
            </a:r>
          </a:p>
          <a:p>
            <a:r>
              <a:rPr lang="en-US" sz="2800" dirty="0"/>
              <a:t>Relationship of memory to attention</a:t>
            </a:r>
          </a:p>
          <a:p>
            <a:r>
              <a:rPr lang="en-US" sz="2800" dirty="0"/>
              <a:t>Is working memory nature or nurture?</a:t>
            </a:r>
          </a:p>
          <a:p>
            <a:r>
              <a:rPr lang="en-US" sz="2800" dirty="0"/>
              <a:t>Optimizing studying via episodic/working memory</a:t>
            </a:r>
          </a:p>
          <a:p>
            <a:r>
              <a:rPr lang="en-US" sz="2800" dirty="0"/>
              <a:t>Sleep and memory</a:t>
            </a:r>
          </a:p>
          <a:p>
            <a:r>
              <a:rPr lang="en-US" sz="2800" dirty="0"/>
              <a:t>Effects of stress, alcohol, marijuana</a:t>
            </a:r>
          </a:p>
        </p:txBody>
      </p:sp>
    </p:spTree>
    <p:extLst>
      <p:ext uri="{BB962C8B-B14F-4D97-AF65-F5344CB8AC3E}">
        <p14:creationId xmlns:p14="http://schemas.microsoft.com/office/powerpoint/2010/main" val="15683911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B5CB0A1-E428-E741-8074-D7E8D56A6328}"/>
              </a:ext>
            </a:extLst>
          </p:cNvPr>
          <p:cNvSpPr>
            <a:spLocks noGrp="1"/>
          </p:cNvSpPr>
          <p:nvPr>
            <p:ph type="title"/>
          </p:nvPr>
        </p:nvSpPr>
        <p:spPr>
          <a:xfrm>
            <a:off x="508000" y="16934"/>
            <a:ext cx="11057467" cy="1456267"/>
          </a:xfrm>
        </p:spPr>
        <p:txBody>
          <a:bodyPr/>
          <a:lstStyle/>
          <a:p>
            <a:pPr algn="ctr"/>
            <a:r>
              <a:rPr lang="en-US" b="1" dirty="0"/>
              <a:t>Sleep and memory</a:t>
            </a:r>
          </a:p>
        </p:txBody>
      </p:sp>
      <p:sp>
        <p:nvSpPr>
          <p:cNvPr id="2" name="Rectangle 1">
            <a:extLst>
              <a:ext uri="{FF2B5EF4-FFF2-40B4-BE49-F238E27FC236}">
                <a16:creationId xmlns:a16="http://schemas.microsoft.com/office/drawing/2014/main" id="{6DF06F56-122D-E141-8494-A055ECB016FD}"/>
              </a:ext>
            </a:extLst>
          </p:cNvPr>
          <p:cNvSpPr/>
          <p:nvPr/>
        </p:nvSpPr>
        <p:spPr>
          <a:xfrm>
            <a:off x="9078463" y="27256"/>
            <a:ext cx="3113537" cy="8186857"/>
          </a:xfrm>
          <a:prstGeom prst="rect">
            <a:avLst/>
          </a:prstGeom>
        </p:spPr>
        <p:txBody>
          <a:bodyPr wrap="square">
            <a:spAutoFit/>
          </a:bodyPr>
          <a:lstStyle/>
          <a:p>
            <a:pPr marL="118872" indent="0" algn="ctr">
              <a:buNone/>
            </a:pPr>
            <a:r>
              <a:rPr lang="en-US" sz="2400" b="1" u="sng" dirty="0"/>
              <a:t>Stage 3 &amp; 4 Sleep</a:t>
            </a:r>
          </a:p>
          <a:p>
            <a:endParaRPr lang="en-US" i="1" dirty="0"/>
          </a:p>
          <a:p>
            <a:r>
              <a:rPr lang="en-US" sz="2000" dirty="0"/>
              <a:t>Brain waves slow even more</a:t>
            </a:r>
          </a:p>
          <a:p>
            <a:r>
              <a:rPr lang="en-US" sz="2000" u="sng" dirty="0">
                <a:solidFill>
                  <a:srgbClr val="FFFF00"/>
                </a:solidFill>
              </a:rPr>
              <a:t>Delta Waves </a:t>
            </a:r>
            <a:r>
              <a:rPr lang="en-US" sz="2000" dirty="0"/>
              <a:t>appear (20-50% of waves)</a:t>
            </a:r>
          </a:p>
          <a:p>
            <a:r>
              <a:rPr lang="en-US" sz="2000" dirty="0"/>
              <a:t>Extremely deep sleep</a:t>
            </a:r>
          </a:p>
          <a:p>
            <a:r>
              <a:rPr lang="en-US" sz="2000" dirty="0"/>
              <a:t>Need these stages of sleep to feel fully rested.</a:t>
            </a:r>
          </a:p>
          <a:p>
            <a:r>
              <a:rPr lang="en-US" sz="2000" dirty="0"/>
              <a:t>Alcohol suppresses these stages of sleep.</a:t>
            </a:r>
          </a:p>
          <a:p>
            <a:endParaRPr lang="en-US" sz="2000" dirty="0"/>
          </a:p>
          <a:p>
            <a:endParaRPr lang="en-US" sz="2000" dirty="0"/>
          </a:p>
          <a:p>
            <a:endParaRPr lang="en-US" sz="2000" dirty="0"/>
          </a:p>
          <a:p>
            <a:r>
              <a:rPr lang="en-US" sz="2000" b="1" u="sng" dirty="0">
                <a:solidFill>
                  <a:srgbClr val="FFFF00"/>
                </a:solidFill>
              </a:rPr>
              <a:t>REM Sleep </a:t>
            </a:r>
            <a:r>
              <a:rPr lang="en-US" sz="2000" dirty="0"/>
              <a:t>: “Stage 5,”  when vivid dreaming most often occurs</a:t>
            </a:r>
          </a:p>
          <a:p>
            <a:endParaRPr lang="en-US" sz="2000" dirty="0"/>
          </a:p>
          <a:p>
            <a:r>
              <a:rPr lang="en-US" sz="2000" dirty="0"/>
              <a:t>Brain is as active as when awake.</a:t>
            </a:r>
          </a:p>
          <a:p>
            <a:r>
              <a:rPr lang="en-US" sz="2000" dirty="0"/>
              <a:t>Heart rate &amp; blood pressure increase</a:t>
            </a:r>
          </a:p>
          <a:p>
            <a:r>
              <a:rPr lang="en-US" sz="2000" dirty="0"/>
              <a:t>Breathing rapid &amp; irregular</a:t>
            </a:r>
          </a:p>
          <a:p>
            <a:endParaRPr lang="en-US" sz="2000" dirty="0"/>
          </a:p>
          <a:p>
            <a:endParaRPr lang="en-US" sz="2000" dirty="0"/>
          </a:p>
          <a:p>
            <a:pPr lvl="1"/>
            <a:endParaRPr lang="en-US" sz="2400" dirty="0"/>
          </a:p>
        </p:txBody>
      </p:sp>
      <p:pic>
        <p:nvPicPr>
          <p:cNvPr id="8" name="Content Placeholder 3" descr="stages-of-sleep-eeg1.gif">
            <a:extLst>
              <a:ext uri="{FF2B5EF4-FFF2-40B4-BE49-F238E27FC236}">
                <a16:creationId xmlns:a16="http://schemas.microsoft.com/office/drawing/2014/main" id="{CED8F58E-5DF1-A743-8F77-5D0A9417ADD6}"/>
              </a:ext>
            </a:extLst>
          </p:cNvPr>
          <p:cNvPicPr>
            <a:picLocks noChangeAspect="1"/>
          </p:cNvPicPr>
          <p:nvPr/>
        </p:nvPicPr>
        <p:blipFill>
          <a:blip r:embed="rId2" cstate="print"/>
          <a:srcRect t="61772" b="11516"/>
          <a:stretch>
            <a:fillRect/>
          </a:stretch>
        </p:blipFill>
        <p:spPr>
          <a:xfrm>
            <a:off x="0" y="1040858"/>
            <a:ext cx="9078463" cy="2155608"/>
          </a:xfrm>
          <a:prstGeom prst="rect">
            <a:avLst/>
          </a:prstGeom>
        </p:spPr>
      </p:pic>
      <p:pic>
        <p:nvPicPr>
          <p:cNvPr id="9" name="Content Placeholder 3" descr="stages-of-sleep-eeg1.gif">
            <a:extLst>
              <a:ext uri="{FF2B5EF4-FFF2-40B4-BE49-F238E27FC236}">
                <a16:creationId xmlns:a16="http://schemas.microsoft.com/office/drawing/2014/main" id="{61F21541-17FF-9248-9B42-6FB7072AA2A0}"/>
              </a:ext>
            </a:extLst>
          </p:cNvPr>
          <p:cNvPicPr>
            <a:picLocks noChangeAspect="1"/>
          </p:cNvPicPr>
          <p:nvPr/>
        </p:nvPicPr>
        <p:blipFill>
          <a:blip r:embed="rId2" cstate="print"/>
          <a:srcRect b="86644"/>
          <a:stretch>
            <a:fillRect/>
          </a:stretch>
        </p:blipFill>
        <p:spPr>
          <a:xfrm>
            <a:off x="-56429" y="4823002"/>
            <a:ext cx="9049174" cy="1074325"/>
          </a:xfrm>
          <a:prstGeom prst="rect">
            <a:avLst/>
          </a:prstGeom>
        </p:spPr>
      </p:pic>
      <p:pic>
        <p:nvPicPr>
          <p:cNvPr id="10" name="Content Placeholder 3" descr="stages-of-sleep-eeg1.gif">
            <a:extLst>
              <a:ext uri="{FF2B5EF4-FFF2-40B4-BE49-F238E27FC236}">
                <a16:creationId xmlns:a16="http://schemas.microsoft.com/office/drawing/2014/main" id="{5582AB9D-C06F-164B-8EF9-187F2AD531DB}"/>
              </a:ext>
            </a:extLst>
          </p:cNvPr>
          <p:cNvPicPr>
            <a:picLocks noChangeAspect="1"/>
          </p:cNvPicPr>
          <p:nvPr/>
        </p:nvPicPr>
        <p:blipFill>
          <a:blip r:embed="rId2" cstate="print"/>
          <a:srcRect t="86815"/>
          <a:stretch>
            <a:fillRect/>
          </a:stretch>
        </p:blipFill>
        <p:spPr>
          <a:xfrm>
            <a:off x="-56428" y="4086146"/>
            <a:ext cx="9049173" cy="1060588"/>
          </a:xfrm>
          <a:prstGeom prst="rect">
            <a:avLst/>
          </a:prstGeom>
        </p:spPr>
      </p:pic>
    </p:spTree>
    <p:extLst>
      <p:ext uri="{BB962C8B-B14F-4D97-AF65-F5344CB8AC3E}">
        <p14:creationId xmlns:p14="http://schemas.microsoft.com/office/powerpoint/2010/main" val="23252342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B5CB0A1-E428-E741-8074-D7E8D56A6328}"/>
              </a:ext>
            </a:extLst>
          </p:cNvPr>
          <p:cNvSpPr>
            <a:spLocks noGrp="1"/>
          </p:cNvSpPr>
          <p:nvPr>
            <p:ph type="title"/>
          </p:nvPr>
        </p:nvSpPr>
        <p:spPr>
          <a:xfrm>
            <a:off x="508000" y="16934"/>
            <a:ext cx="11057467" cy="1456267"/>
          </a:xfrm>
        </p:spPr>
        <p:txBody>
          <a:bodyPr/>
          <a:lstStyle/>
          <a:p>
            <a:pPr algn="ctr"/>
            <a:r>
              <a:rPr lang="en-US" b="1" dirty="0"/>
              <a:t>Sleep and memory</a:t>
            </a:r>
          </a:p>
        </p:txBody>
      </p:sp>
      <p:sp>
        <p:nvSpPr>
          <p:cNvPr id="2" name="TextBox 1">
            <a:extLst>
              <a:ext uri="{FF2B5EF4-FFF2-40B4-BE49-F238E27FC236}">
                <a16:creationId xmlns:a16="http://schemas.microsoft.com/office/drawing/2014/main" id="{0BAD0B7C-E5F7-3844-AB25-7829A35BDB50}"/>
              </a:ext>
            </a:extLst>
          </p:cNvPr>
          <p:cNvSpPr txBox="1"/>
          <p:nvPr/>
        </p:nvSpPr>
        <p:spPr>
          <a:xfrm>
            <a:off x="508000" y="1964267"/>
            <a:ext cx="10549467" cy="3600986"/>
          </a:xfrm>
          <a:prstGeom prst="rect">
            <a:avLst/>
          </a:prstGeom>
          <a:noFill/>
        </p:spPr>
        <p:txBody>
          <a:bodyPr wrap="square" rtlCol="0">
            <a:spAutoFit/>
          </a:bodyPr>
          <a:lstStyle/>
          <a:p>
            <a:endParaRPr lang="en-US" dirty="0"/>
          </a:p>
          <a:p>
            <a:r>
              <a:rPr lang="en-US" sz="3200" dirty="0"/>
              <a:t>How much do we all </a:t>
            </a:r>
            <a:r>
              <a:rPr lang="en-US" sz="3200" i="1" dirty="0"/>
              <a:t>need</a:t>
            </a:r>
            <a:r>
              <a:rPr lang="en-US" sz="3200" dirty="0"/>
              <a:t>?</a:t>
            </a:r>
          </a:p>
          <a:p>
            <a:pPr lvl="1"/>
            <a:r>
              <a:rPr lang="en-US" sz="3200" dirty="0"/>
              <a:t>Average for adults: 7 – 10 hours</a:t>
            </a:r>
          </a:p>
          <a:p>
            <a:pPr lvl="1"/>
            <a:r>
              <a:rPr lang="en-US" sz="3200" dirty="0"/>
              <a:t>Newborns: 16 hours</a:t>
            </a:r>
          </a:p>
          <a:p>
            <a:pPr lvl="1"/>
            <a:r>
              <a:rPr lang="en-US" sz="3200" dirty="0"/>
              <a:t>College students: 9 hours </a:t>
            </a:r>
          </a:p>
          <a:p>
            <a:pPr lvl="2"/>
            <a:r>
              <a:rPr lang="en-US" sz="3200" dirty="0"/>
              <a:t>(Typically get only 6)</a:t>
            </a:r>
          </a:p>
          <a:p>
            <a:pPr lvl="1"/>
            <a:r>
              <a:rPr lang="en-US" sz="3200" dirty="0"/>
              <a:t>Elderly 7-10 hours</a:t>
            </a:r>
          </a:p>
          <a:p>
            <a:endParaRPr lang="en-US" dirty="0"/>
          </a:p>
        </p:txBody>
      </p:sp>
    </p:spTree>
    <p:extLst>
      <p:ext uri="{BB962C8B-B14F-4D97-AF65-F5344CB8AC3E}">
        <p14:creationId xmlns:p14="http://schemas.microsoft.com/office/powerpoint/2010/main" val="24869597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1"/>
            <a:ext cx="10131425" cy="1456267"/>
          </a:xfrm>
        </p:spPr>
        <p:txBody>
          <a:bodyPr/>
          <a:lstStyle/>
          <a:p>
            <a:r>
              <a:rPr lang="en-US" dirty="0"/>
              <a:t>Circadian Rhythm</a:t>
            </a:r>
          </a:p>
        </p:txBody>
      </p:sp>
      <p:sp>
        <p:nvSpPr>
          <p:cNvPr id="3" name="Content Placeholder 2"/>
          <p:cNvSpPr>
            <a:spLocks noGrp="1"/>
          </p:cNvSpPr>
          <p:nvPr>
            <p:ph idx="1"/>
          </p:nvPr>
        </p:nvSpPr>
        <p:spPr>
          <a:xfrm>
            <a:off x="6730999" y="1086449"/>
            <a:ext cx="4191000" cy="5449824"/>
          </a:xfrm>
        </p:spPr>
        <p:txBody>
          <a:bodyPr>
            <a:normAutofit fontScale="40000" lnSpcReduction="20000"/>
          </a:bodyPr>
          <a:lstStyle/>
          <a:p>
            <a:endParaRPr lang="en-US" sz="4600" dirty="0"/>
          </a:p>
          <a:p>
            <a:r>
              <a:rPr lang="en-US" sz="6000" dirty="0"/>
              <a:t>Daily biological rhythms</a:t>
            </a:r>
          </a:p>
          <a:p>
            <a:pPr marL="118872" indent="0">
              <a:buNone/>
            </a:pPr>
            <a:endParaRPr lang="en-US" sz="6000" dirty="0"/>
          </a:p>
          <a:p>
            <a:r>
              <a:rPr lang="en-US" sz="6000" dirty="0"/>
              <a:t>Physical, mental and behavioral changes:</a:t>
            </a:r>
          </a:p>
          <a:p>
            <a:pPr lvl="1"/>
            <a:r>
              <a:rPr lang="en-US" sz="6000" dirty="0"/>
              <a:t>Hormones</a:t>
            </a:r>
          </a:p>
          <a:p>
            <a:pPr lvl="1"/>
            <a:r>
              <a:rPr lang="en-US" sz="6000" dirty="0"/>
              <a:t>Brain waves</a:t>
            </a:r>
          </a:p>
          <a:p>
            <a:pPr lvl="1"/>
            <a:r>
              <a:rPr lang="en-US" sz="6000" dirty="0"/>
              <a:t>Body temp</a:t>
            </a:r>
          </a:p>
          <a:p>
            <a:pPr lvl="1"/>
            <a:r>
              <a:rPr lang="en-US" sz="6000" dirty="0"/>
              <a:t>Drowsiness</a:t>
            </a:r>
          </a:p>
          <a:p>
            <a:pPr marL="118872" indent="0">
              <a:buNone/>
            </a:pPr>
            <a:endParaRPr lang="en-US" sz="6000" dirty="0"/>
          </a:p>
          <a:p>
            <a:r>
              <a:rPr lang="en-US" sz="6000" dirty="0"/>
              <a:t>Found in most living things, including animals, plants and many tiny microbes</a:t>
            </a:r>
          </a:p>
        </p:txBody>
      </p:sp>
      <p:pic>
        <p:nvPicPr>
          <p:cNvPr id="6" name="Picture 5"/>
          <p:cNvPicPr>
            <a:picLocks noChangeAspect="1"/>
          </p:cNvPicPr>
          <p:nvPr/>
        </p:nvPicPr>
        <p:blipFill>
          <a:blip r:embed="rId3"/>
          <a:stretch>
            <a:fillRect/>
          </a:stretch>
        </p:blipFill>
        <p:spPr>
          <a:xfrm>
            <a:off x="914401" y="1272713"/>
            <a:ext cx="4953000" cy="5466593"/>
          </a:xfrm>
          <a:prstGeom prst="rect">
            <a:avLst/>
          </a:prstGeom>
        </p:spPr>
      </p:pic>
    </p:spTree>
    <p:extLst>
      <p:ext uri="{BB962C8B-B14F-4D97-AF65-F5344CB8AC3E}">
        <p14:creationId xmlns:p14="http://schemas.microsoft.com/office/powerpoint/2010/main" val="35223490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16936"/>
            <a:ext cx="10131425" cy="1456267"/>
          </a:xfrm>
        </p:spPr>
        <p:txBody>
          <a:bodyPr/>
          <a:lstStyle/>
          <a:p>
            <a:r>
              <a:rPr lang="en-US" dirty="0"/>
              <a:t>Violating Circadian Rhythms</a:t>
            </a:r>
          </a:p>
        </p:txBody>
      </p:sp>
      <p:sp>
        <p:nvSpPr>
          <p:cNvPr id="3" name="Content Placeholder 2"/>
          <p:cNvSpPr>
            <a:spLocks noGrp="1"/>
          </p:cNvSpPr>
          <p:nvPr>
            <p:ph idx="1"/>
          </p:nvPr>
        </p:nvSpPr>
        <p:spPr/>
        <p:txBody>
          <a:bodyPr/>
          <a:lstStyle/>
          <a:p>
            <a:r>
              <a:rPr lang="en-US" sz="3200" b="1" u="sng" dirty="0"/>
              <a:t>Shift Maladaptation Syndrome</a:t>
            </a:r>
            <a:endParaRPr lang="en-US" sz="3200" dirty="0"/>
          </a:p>
          <a:p>
            <a:pPr lvl="1"/>
            <a:r>
              <a:rPr lang="en-US" sz="3200" dirty="0"/>
              <a:t>Health, mood, personality, and social problems</a:t>
            </a:r>
          </a:p>
          <a:p>
            <a:pPr lvl="1"/>
            <a:r>
              <a:rPr lang="en-US" sz="3200" dirty="0"/>
              <a:t>Higher accident rates</a:t>
            </a:r>
          </a:p>
          <a:p>
            <a:pPr lvl="1"/>
            <a:r>
              <a:rPr lang="en-US" sz="3200" dirty="0"/>
              <a:t>Higher error rates</a:t>
            </a:r>
          </a:p>
          <a:p>
            <a:pPr lvl="1"/>
            <a:endParaRPr lang="en-US" dirty="0"/>
          </a:p>
        </p:txBody>
      </p:sp>
    </p:spTree>
    <p:extLst>
      <p:ext uri="{BB962C8B-B14F-4D97-AF65-F5344CB8AC3E}">
        <p14:creationId xmlns:p14="http://schemas.microsoft.com/office/powerpoint/2010/main" val="36473367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89715-FB60-B146-9438-6A2A7BDAC1A0}"/>
              </a:ext>
            </a:extLst>
          </p:cNvPr>
          <p:cNvSpPr>
            <a:spLocks noGrp="1"/>
          </p:cNvSpPr>
          <p:nvPr>
            <p:ph type="title"/>
          </p:nvPr>
        </p:nvSpPr>
        <p:spPr>
          <a:xfrm>
            <a:off x="508000" y="16934"/>
            <a:ext cx="11057467" cy="1456267"/>
          </a:xfrm>
        </p:spPr>
        <p:txBody>
          <a:bodyPr/>
          <a:lstStyle/>
          <a:p>
            <a:pPr algn="ctr"/>
            <a:r>
              <a:rPr lang="en-US" b="1" dirty="0"/>
              <a:t>Sleep and memory</a:t>
            </a:r>
          </a:p>
        </p:txBody>
      </p:sp>
      <p:sp>
        <p:nvSpPr>
          <p:cNvPr id="3" name="TextBox 2">
            <a:extLst>
              <a:ext uri="{FF2B5EF4-FFF2-40B4-BE49-F238E27FC236}">
                <a16:creationId xmlns:a16="http://schemas.microsoft.com/office/drawing/2014/main" id="{002CBE8E-867E-E74D-8F97-2ED2F268FEFA}"/>
              </a:ext>
            </a:extLst>
          </p:cNvPr>
          <p:cNvSpPr txBox="1"/>
          <p:nvPr/>
        </p:nvSpPr>
        <p:spPr>
          <a:xfrm>
            <a:off x="200416" y="1891430"/>
            <a:ext cx="11991584" cy="1754326"/>
          </a:xfrm>
          <a:prstGeom prst="rect">
            <a:avLst/>
          </a:prstGeom>
          <a:noFill/>
        </p:spPr>
        <p:txBody>
          <a:bodyPr wrap="square" rtlCol="0">
            <a:spAutoFit/>
          </a:bodyPr>
          <a:lstStyle/>
          <a:p>
            <a:r>
              <a:rPr lang="en-US" sz="3200" dirty="0"/>
              <a:t>Stage-specific enhancement theory:</a:t>
            </a:r>
          </a:p>
          <a:p>
            <a:endParaRPr lang="en-US" sz="2800" dirty="0"/>
          </a:p>
          <a:p>
            <a:pPr marL="457200" indent="-457200">
              <a:buFont typeface="Arial" panose="020B0604020202020204" pitchFamily="34" charset="0"/>
              <a:buChar char="•"/>
            </a:pPr>
            <a:r>
              <a:rPr lang="en-US" sz="2400" dirty="0"/>
              <a:t>Deficits in declarative memories form before or after REM sleep deprivation </a:t>
            </a:r>
          </a:p>
          <a:p>
            <a:pPr marL="457200" indent="-457200">
              <a:buFont typeface="Arial" panose="020B0604020202020204" pitchFamily="34" charset="0"/>
              <a:buChar char="•"/>
            </a:pPr>
            <a:r>
              <a:rPr lang="en-US" sz="2400" dirty="0"/>
              <a:t>Deficits in non-declarative memory occur before or after NREM sleep deprivation.</a:t>
            </a:r>
          </a:p>
        </p:txBody>
      </p:sp>
    </p:spTree>
    <p:extLst>
      <p:ext uri="{BB962C8B-B14F-4D97-AF65-F5344CB8AC3E}">
        <p14:creationId xmlns:p14="http://schemas.microsoft.com/office/powerpoint/2010/main" val="9828073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89715-FB60-B146-9438-6A2A7BDAC1A0}"/>
              </a:ext>
            </a:extLst>
          </p:cNvPr>
          <p:cNvSpPr>
            <a:spLocks noGrp="1"/>
          </p:cNvSpPr>
          <p:nvPr>
            <p:ph type="title"/>
          </p:nvPr>
        </p:nvSpPr>
        <p:spPr>
          <a:xfrm>
            <a:off x="508000" y="16934"/>
            <a:ext cx="11057467" cy="1456267"/>
          </a:xfrm>
        </p:spPr>
        <p:txBody>
          <a:bodyPr/>
          <a:lstStyle/>
          <a:p>
            <a:pPr algn="ctr"/>
            <a:r>
              <a:rPr lang="en-US" b="1" dirty="0"/>
              <a:t>Sleep and memory</a:t>
            </a:r>
          </a:p>
        </p:txBody>
      </p:sp>
      <p:sp>
        <p:nvSpPr>
          <p:cNvPr id="3" name="TextBox 2">
            <a:extLst>
              <a:ext uri="{FF2B5EF4-FFF2-40B4-BE49-F238E27FC236}">
                <a16:creationId xmlns:a16="http://schemas.microsoft.com/office/drawing/2014/main" id="{002CBE8E-867E-E74D-8F97-2ED2F268FEFA}"/>
              </a:ext>
            </a:extLst>
          </p:cNvPr>
          <p:cNvSpPr txBox="1"/>
          <p:nvPr/>
        </p:nvSpPr>
        <p:spPr>
          <a:xfrm>
            <a:off x="200416" y="1891430"/>
            <a:ext cx="11874674" cy="1754326"/>
          </a:xfrm>
          <a:prstGeom prst="rect">
            <a:avLst/>
          </a:prstGeom>
          <a:noFill/>
        </p:spPr>
        <p:txBody>
          <a:bodyPr wrap="square" rtlCol="0">
            <a:spAutoFit/>
          </a:bodyPr>
          <a:lstStyle/>
          <a:p>
            <a:r>
              <a:rPr lang="en-US" sz="3200" dirty="0"/>
              <a:t>Dual-step memory hypothesis:</a:t>
            </a:r>
          </a:p>
          <a:p>
            <a:endParaRPr lang="en-US" sz="2800" dirty="0"/>
          </a:p>
          <a:p>
            <a:pPr marL="457200" indent="-457200">
              <a:buFont typeface="Arial" panose="020B0604020202020204" pitchFamily="34" charset="0"/>
              <a:buChar char="•"/>
            </a:pPr>
            <a:r>
              <a:rPr lang="en-US" sz="2400" dirty="0"/>
              <a:t>Memory improvement is greater with either SWS (stages 3 &amp; 4) or REM sleep compared to sleep deprivation, but memory is even more accurate when the sleep period contains both </a:t>
            </a:r>
          </a:p>
        </p:txBody>
      </p:sp>
    </p:spTree>
    <p:extLst>
      <p:ext uri="{BB962C8B-B14F-4D97-AF65-F5344CB8AC3E}">
        <p14:creationId xmlns:p14="http://schemas.microsoft.com/office/powerpoint/2010/main" val="21969470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16700"/>
            <a:ext cx="10131425" cy="1456267"/>
          </a:xfrm>
        </p:spPr>
        <p:txBody>
          <a:bodyPr/>
          <a:lstStyle/>
          <a:p>
            <a:pPr algn="ctr"/>
            <a:r>
              <a:rPr lang="en-US" dirty="0"/>
              <a:t>The Benefits of Sleep</a:t>
            </a:r>
          </a:p>
        </p:txBody>
      </p:sp>
      <p:sp>
        <p:nvSpPr>
          <p:cNvPr id="3" name="Content Placeholder 2"/>
          <p:cNvSpPr>
            <a:spLocks noGrp="1"/>
          </p:cNvSpPr>
          <p:nvPr>
            <p:ph idx="1"/>
          </p:nvPr>
        </p:nvSpPr>
        <p:spPr>
          <a:xfrm>
            <a:off x="1524000" y="1775192"/>
            <a:ext cx="9144000" cy="4625609"/>
          </a:xfrm>
        </p:spPr>
        <p:txBody>
          <a:bodyPr>
            <a:normAutofit/>
          </a:bodyPr>
          <a:lstStyle/>
          <a:p>
            <a:pPr>
              <a:spcAft>
                <a:spcPts val="0"/>
              </a:spcAft>
            </a:pPr>
            <a:r>
              <a:rPr lang="en-US" sz="2400" dirty="0"/>
              <a:t>Production of neurons!</a:t>
            </a:r>
          </a:p>
          <a:p>
            <a:pPr marL="118872" indent="0">
              <a:spcAft>
                <a:spcPts val="0"/>
              </a:spcAft>
              <a:buNone/>
            </a:pPr>
            <a:endParaRPr lang="en-US" sz="2400" dirty="0"/>
          </a:p>
          <a:p>
            <a:pPr>
              <a:spcAft>
                <a:spcPts val="0"/>
              </a:spcAft>
            </a:pPr>
            <a:r>
              <a:rPr lang="en-US" sz="2400" dirty="0"/>
              <a:t>More robust immune system</a:t>
            </a:r>
          </a:p>
          <a:p>
            <a:pPr>
              <a:spcAft>
                <a:spcPts val="0"/>
              </a:spcAft>
            </a:pPr>
            <a:endParaRPr lang="en-US" sz="2400" dirty="0"/>
          </a:p>
          <a:p>
            <a:pPr>
              <a:spcAft>
                <a:spcPts val="0"/>
              </a:spcAft>
            </a:pPr>
            <a:r>
              <a:rPr lang="en-US" sz="2400" dirty="0"/>
              <a:t>Deprivation of REM leads to death in rats!</a:t>
            </a:r>
          </a:p>
          <a:p>
            <a:pPr>
              <a:spcAft>
                <a:spcPts val="0"/>
              </a:spcAft>
            </a:pPr>
            <a:endParaRPr lang="en-US" sz="2400" dirty="0"/>
          </a:p>
          <a:p>
            <a:pPr>
              <a:spcAft>
                <a:spcPts val="0"/>
              </a:spcAft>
            </a:pPr>
            <a:r>
              <a:rPr lang="en-US" sz="2400" dirty="0"/>
              <a:t>Without sleep, RT is worse than drunk!</a:t>
            </a:r>
          </a:p>
          <a:p>
            <a:pPr>
              <a:spcAft>
                <a:spcPts val="0"/>
              </a:spcAft>
            </a:pPr>
            <a:endParaRPr lang="en-US" sz="2400" dirty="0"/>
          </a:p>
          <a:p>
            <a:pPr>
              <a:spcAft>
                <a:spcPts val="0"/>
              </a:spcAft>
            </a:pPr>
            <a:r>
              <a:rPr lang="en-US" sz="2400" dirty="0"/>
              <a:t>Without sleep, joint pain in older adults</a:t>
            </a:r>
          </a:p>
          <a:p>
            <a:pPr>
              <a:spcAft>
                <a:spcPts val="0"/>
              </a:spcAft>
            </a:pPr>
            <a:endParaRPr lang="en-US" sz="2400" dirty="0"/>
          </a:p>
          <a:p>
            <a:pPr>
              <a:spcAft>
                <a:spcPts val="0"/>
              </a:spcAft>
            </a:pPr>
            <a:r>
              <a:rPr lang="en-US" sz="2400" dirty="0"/>
              <a:t>Need REM sleep to consolidate learning &amp; memory!</a:t>
            </a:r>
          </a:p>
        </p:txBody>
      </p:sp>
    </p:spTree>
    <p:extLst>
      <p:ext uri="{BB962C8B-B14F-4D97-AF65-F5344CB8AC3E}">
        <p14:creationId xmlns:p14="http://schemas.microsoft.com/office/powerpoint/2010/main" val="13698917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89715-FB60-B146-9438-6A2A7BDAC1A0}"/>
              </a:ext>
            </a:extLst>
          </p:cNvPr>
          <p:cNvSpPr>
            <a:spLocks noGrp="1"/>
          </p:cNvSpPr>
          <p:nvPr>
            <p:ph type="title"/>
          </p:nvPr>
        </p:nvSpPr>
        <p:spPr>
          <a:xfrm>
            <a:off x="508000" y="16934"/>
            <a:ext cx="11057467" cy="1456267"/>
          </a:xfrm>
        </p:spPr>
        <p:txBody>
          <a:bodyPr/>
          <a:lstStyle/>
          <a:p>
            <a:pPr algn="ctr"/>
            <a:r>
              <a:rPr lang="en-US" b="1" dirty="0"/>
              <a:t>Sleep and memory</a:t>
            </a:r>
          </a:p>
        </p:txBody>
      </p:sp>
      <p:sp>
        <p:nvSpPr>
          <p:cNvPr id="3" name="TextBox 2">
            <a:extLst>
              <a:ext uri="{FF2B5EF4-FFF2-40B4-BE49-F238E27FC236}">
                <a16:creationId xmlns:a16="http://schemas.microsoft.com/office/drawing/2014/main" id="{002CBE8E-867E-E74D-8F97-2ED2F268FEFA}"/>
              </a:ext>
            </a:extLst>
          </p:cNvPr>
          <p:cNvSpPr txBox="1"/>
          <p:nvPr/>
        </p:nvSpPr>
        <p:spPr>
          <a:xfrm>
            <a:off x="87682" y="1891430"/>
            <a:ext cx="12104318" cy="3139321"/>
          </a:xfrm>
          <a:prstGeom prst="rect">
            <a:avLst/>
          </a:prstGeom>
          <a:noFill/>
        </p:spPr>
        <p:txBody>
          <a:bodyPr wrap="square" rtlCol="0">
            <a:spAutoFit/>
          </a:bodyPr>
          <a:lstStyle/>
          <a:p>
            <a:r>
              <a:rPr lang="en-US" sz="2400" dirty="0"/>
              <a:t>Three phases of </a:t>
            </a:r>
            <a:r>
              <a:rPr lang="en-US" sz="2400" dirty="0">
                <a:solidFill>
                  <a:srgbClr val="FFFF00"/>
                </a:solidFill>
                <a:hlinkClick r:id="rId2" tooltip="Memory consolidation">
                  <a:extLst>
                    <a:ext uri="{A12FA001-AC4F-418D-AE19-62706E023703}">
                      <ahyp:hlinkClr xmlns:ahyp="http://schemas.microsoft.com/office/drawing/2018/hyperlinkcolor" val="tx"/>
                    </a:ext>
                  </a:extLst>
                </a:hlinkClick>
              </a:rPr>
              <a:t>memory consolidation</a:t>
            </a:r>
            <a:r>
              <a:rPr lang="en-US" sz="2400" dirty="0">
                <a:solidFill>
                  <a:srgbClr val="FFFF00"/>
                </a:solidFill>
              </a:rPr>
              <a:t> </a:t>
            </a:r>
            <a:r>
              <a:rPr lang="en-US" sz="2400" dirty="0"/>
              <a:t>and all are thought to be facilitated by sleep or not sleep: </a:t>
            </a:r>
          </a:p>
          <a:p>
            <a:endParaRPr lang="en-US" sz="2400" dirty="0"/>
          </a:p>
          <a:p>
            <a:r>
              <a:rPr lang="en-US" i="1" u="sng" dirty="0">
                <a:solidFill>
                  <a:srgbClr val="FFFF00"/>
                </a:solidFill>
              </a:rPr>
              <a:t>Stabilization</a:t>
            </a:r>
            <a:r>
              <a:rPr lang="en-US" dirty="0"/>
              <a:t> is the encoding of a memory which takes only 6 milliseconds.</a:t>
            </a:r>
          </a:p>
          <a:p>
            <a:endParaRPr lang="en-US" dirty="0"/>
          </a:p>
          <a:p>
            <a:r>
              <a:rPr lang="en-US" i="1" u="sng" dirty="0">
                <a:solidFill>
                  <a:srgbClr val="FFFF00"/>
                </a:solidFill>
              </a:rPr>
              <a:t>Enhancement</a:t>
            </a:r>
            <a:r>
              <a:rPr lang="en-US" dirty="0"/>
              <a:t> is the continual process of consolidation which can occur over minutes,  hours, or days. Post-sleep behavioral activities can be seen to show significant improvements in the absence of practice.</a:t>
            </a:r>
          </a:p>
          <a:p>
            <a:endParaRPr lang="en-US" dirty="0"/>
          </a:p>
          <a:p>
            <a:r>
              <a:rPr lang="en-US" i="1" u="sng" dirty="0">
                <a:solidFill>
                  <a:srgbClr val="FFFF00"/>
                </a:solidFill>
              </a:rPr>
              <a:t>Integration</a:t>
            </a:r>
            <a:r>
              <a:rPr lang="en-US" dirty="0"/>
              <a:t> can also take hours or years and is the process of connecting recently encoded memories into existing memory networks.</a:t>
            </a:r>
          </a:p>
        </p:txBody>
      </p:sp>
    </p:spTree>
    <p:extLst>
      <p:ext uri="{BB962C8B-B14F-4D97-AF65-F5344CB8AC3E}">
        <p14:creationId xmlns:p14="http://schemas.microsoft.com/office/powerpoint/2010/main" val="8679482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89715-FB60-B146-9438-6A2A7BDAC1A0}"/>
              </a:ext>
            </a:extLst>
          </p:cNvPr>
          <p:cNvSpPr>
            <a:spLocks noGrp="1"/>
          </p:cNvSpPr>
          <p:nvPr>
            <p:ph type="title"/>
          </p:nvPr>
        </p:nvSpPr>
        <p:spPr>
          <a:xfrm>
            <a:off x="508000" y="16934"/>
            <a:ext cx="11057467" cy="1456267"/>
          </a:xfrm>
        </p:spPr>
        <p:txBody>
          <a:bodyPr/>
          <a:lstStyle/>
          <a:p>
            <a:pPr algn="ctr"/>
            <a:r>
              <a:rPr lang="en-US" b="1" dirty="0"/>
              <a:t>Sleep and memory</a:t>
            </a:r>
          </a:p>
        </p:txBody>
      </p:sp>
      <p:pic>
        <p:nvPicPr>
          <p:cNvPr id="6" name="Picture 5">
            <a:extLst>
              <a:ext uri="{FF2B5EF4-FFF2-40B4-BE49-F238E27FC236}">
                <a16:creationId xmlns:a16="http://schemas.microsoft.com/office/drawing/2014/main" id="{9C29DA0B-702C-8E4F-936D-E05D48559C5B}"/>
              </a:ext>
            </a:extLst>
          </p:cNvPr>
          <p:cNvPicPr>
            <a:picLocks noChangeAspect="1"/>
          </p:cNvPicPr>
          <p:nvPr/>
        </p:nvPicPr>
        <p:blipFill>
          <a:blip r:embed="rId2"/>
          <a:stretch>
            <a:fillRect/>
          </a:stretch>
        </p:blipFill>
        <p:spPr>
          <a:xfrm>
            <a:off x="3300453" y="2518214"/>
            <a:ext cx="5381906" cy="4339786"/>
          </a:xfrm>
          <a:prstGeom prst="rect">
            <a:avLst/>
          </a:prstGeom>
        </p:spPr>
      </p:pic>
      <p:sp>
        <p:nvSpPr>
          <p:cNvPr id="7" name="TextBox 6">
            <a:extLst>
              <a:ext uri="{FF2B5EF4-FFF2-40B4-BE49-F238E27FC236}">
                <a16:creationId xmlns:a16="http://schemas.microsoft.com/office/drawing/2014/main" id="{2DC306F5-920B-7B44-A95E-C575CAC5D881}"/>
              </a:ext>
            </a:extLst>
          </p:cNvPr>
          <p:cNvSpPr txBox="1"/>
          <p:nvPr/>
        </p:nvSpPr>
        <p:spPr>
          <a:xfrm>
            <a:off x="764088" y="901875"/>
            <a:ext cx="10183660" cy="400110"/>
          </a:xfrm>
          <a:prstGeom prst="rect">
            <a:avLst/>
          </a:prstGeom>
          <a:noFill/>
        </p:spPr>
        <p:txBody>
          <a:bodyPr wrap="square" rtlCol="0">
            <a:spAutoFit/>
          </a:bodyPr>
          <a:lstStyle/>
          <a:p>
            <a:pPr algn="ctr"/>
            <a:r>
              <a:rPr lang="en-US" sz="2000" dirty="0"/>
              <a:t>Neural correlates of motor sequence memory consolidation during NREM sleep. </a:t>
            </a:r>
          </a:p>
        </p:txBody>
      </p:sp>
      <p:pic>
        <p:nvPicPr>
          <p:cNvPr id="8" name="Picture 7">
            <a:extLst>
              <a:ext uri="{FF2B5EF4-FFF2-40B4-BE49-F238E27FC236}">
                <a16:creationId xmlns:a16="http://schemas.microsoft.com/office/drawing/2014/main" id="{32DF8DAC-FB07-D141-ACA0-4958E34DA3B1}"/>
              </a:ext>
            </a:extLst>
          </p:cNvPr>
          <p:cNvPicPr>
            <a:picLocks noChangeAspect="1"/>
          </p:cNvPicPr>
          <p:nvPr/>
        </p:nvPicPr>
        <p:blipFill>
          <a:blip r:embed="rId3"/>
          <a:stretch>
            <a:fillRect/>
          </a:stretch>
        </p:blipFill>
        <p:spPr>
          <a:xfrm>
            <a:off x="2854512" y="1406453"/>
            <a:ext cx="6239384" cy="1037862"/>
          </a:xfrm>
          <a:prstGeom prst="rect">
            <a:avLst/>
          </a:prstGeom>
        </p:spPr>
      </p:pic>
      <p:sp>
        <p:nvSpPr>
          <p:cNvPr id="9" name="TextBox 8">
            <a:extLst>
              <a:ext uri="{FF2B5EF4-FFF2-40B4-BE49-F238E27FC236}">
                <a16:creationId xmlns:a16="http://schemas.microsoft.com/office/drawing/2014/main" id="{4EA27D6E-2104-954B-966F-FD9626E9F170}"/>
              </a:ext>
            </a:extLst>
          </p:cNvPr>
          <p:cNvSpPr txBox="1"/>
          <p:nvPr/>
        </p:nvSpPr>
        <p:spPr>
          <a:xfrm>
            <a:off x="8682359" y="6438377"/>
            <a:ext cx="3509641" cy="338554"/>
          </a:xfrm>
          <a:prstGeom prst="rect">
            <a:avLst/>
          </a:prstGeom>
          <a:noFill/>
        </p:spPr>
        <p:txBody>
          <a:bodyPr wrap="square" rtlCol="0">
            <a:spAutoFit/>
          </a:bodyPr>
          <a:lstStyle/>
          <a:p>
            <a:r>
              <a:rPr lang="en-US" sz="1600" dirty="0" err="1"/>
              <a:t>Vahdat</a:t>
            </a:r>
            <a:r>
              <a:rPr lang="en-US" sz="1600" dirty="0"/>
              <a:t>, Fogel, </a:t>
            </a:r>
            <a:r>
              <a:rPr lang="en-US" sz="1600" dirty="0" err="1"/>
              <a:t>Benali</a:t>
            </a:r>
            <a:r>
              <a:rPr lang="en-US" sz="1600" dirty="0"/>
              <a:t>, &amp; Doyon, (2017).</a:t>
            </a:r>
          </a:p>
        </p:txBody>
      </p:sp>
    </p:spTree>
    <p:extLst>
      <p:ext uri="{BB962C8B-B14F-4D97-AF65-F5344CB8AC3E}">
        <p14:creationId xmlns:p14="http://schemas.microsoft.com/office/powerpoint/2010/main" val="41472593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33404"/>
            <a:ext cx="10131425" cy="1456267"/>
          </a:xfrm>
        </p:spPr>
        <p:txBody>
          <a:bodyPr/>
          <a:lstStyle/>
          <a:p>
            <a:r>
              <a:rPr lang="en-US" dirty="0"/>
              <a:t>Long-Term Potentiation</a:t>
            </a:r>
          </a:p>
        </p:txBody>
      </p:sp>
      <p:sp>
        <p:nvSpPr>
          <p:cNvPr id="3" name="Content Placeholder 2"/>
          <p:cNvSpPr>
            <a:spLocks noGrp="1"/>
          </p:cNvSpPr>
          <p:nvPr>
            <p:ph idx="1"/>
          </p:nvPr>
        </p:nvSpPr>
        <p:spPr>
          <a:xfrm>
            <a:off x="1524000" y="1775192"/>
            <a:ext cx="4545968" cy="5082809"/>
          </a:xfrm>
        </p:spPr>
        <p:txBody>
          <a:bodyPr>
            <a:normAutofit fontScale="92500" lnSpcReduction="20000"/>
          </a:bodyPr>
          <a:lstStyle/>
          <a:p>
            <a:r>
              <a:rPr lang="en-US" sz="2800" dirty="0"/>
              <a:t>Stimulation of </a:t>
            </a:r>
            <a:r>
              <a:rPr lang="en-US" sz="2800" dirty="0" err="1"/>
              <a:t>perforant</a:t>
            </a:r>
            <a:r>
              <a:rPr lang="en-US" sz="2800" dirty="0"/>
              <a:t> pathway resulted in a long-term increase in magnitude of EPSPs in </a:t>
            </a:r>
            <a:r>
              <a:rPr lang="en-US" sz="2800"/>
              <a:t>granule cells </a:t>
            </a:r>
            <a:r>
              <a:rPr lang="en-US" sz="2800" dirty="0"/>
              <a:t>of dentate </a:t>
            </a:r>
            <a:r>
              <a:rPr lang="en-US" sz="2800" dirty="0" err="1"/>
              <a:t>gyrus</a:t>
            </a:r>
            <a:r>
              <a:rPr lang="en-US" sz="2800" dirty="0"/>
              <a:t>.</a:t>
            </a:r>
          </a:p>
          <a:p>
            <a:endParaRPr lang="en-US" sz="2800" dirty="0"/>
          </a:p>
          <a:p>
            <a:r>
              <a:rPr lang="en-US" sz="2800" dirty="0"/>
              <a:t>These changes can last for hours in isolated tissue slices in a dish; days or weeks in living animals.</a:t>
            </a:r>
          </a:p>
          <a:p>
            <a:endParaRPr lang="en-US" sz="2800" dirty="0"/>
          </a:p>
          <a:p>
            <a:r>
              <a:rPr lang="en-US" sz="2800" dirty="0"/>
              <a:t>Low-frequency pulses create long-term depression (LTD)</a:t>
            </a:r>
          </a:p>
          <a:p>
            <a:endParaRPr lang="en-US" dirty="0"/>
          </a:p>
        </p:txBody>
      </p:sp>
      <p:pic>
        <p:nvPicPr>
          <p:cNvPr id="5" name="Picture 2" descr="FIG09"/>
          <p:cNvPicPr>
            <a:picLocks noChangeAspect="1" noChangeArrowheads="1"/>
          </p:cNvPicPr>
          <p:nvPr/>
        </p:nvPicPr>
        <p:blipFill>
          <a:blip r:embed="rId2"/>
          <a:srcRect/>
          <a:stretch>
            <a:fillRect/>
          </a:stretch>
        </p:blipFill>
        <p:spPr bwMode="auto">
          <a:xfrm>
            <a:off x="6400800" y="18716"/>
            <a:ext cx="5770322" cy="6839284"/>
          </a:xfrm>
          <a:prstGeom prst="rect">
            <a:avLst/>
          </a:prstGeom>
          <a:noFill/>
          <a:ln w="9525">
            <a:noFill/>
            <a:miter lim="800000"/>
            <a:headEnd/>
            <a:tailEnd/>
          </a:ln>
        </p:spPr>
      </p:pic>
    </p:spTree>
    <p:extLst>
      <p:ext uri="{BB962C8B-B14F-4D97-AF65-F5344CB8AC3E}">
        <p14:creationId xmlns:p14="http://schemas.microsoft.com/office/powerpoint/2010/main" val="15017376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B5FD6-C310-6F43-97FF-1D134163E71B}"/>
              </a:ext>
            </a:extLst>
          </p:cNvPr>
          <p:cNvSpPr>
            <a:spLocks noGrp="1"/>
          </p:cNvSpPr>
          <p:nvPr>
            <p:ph type="title"/>
          </p:nvPr>
        </p:nvSpPr>
        <p:spPr>
          <a:xfrm>
            <a:off x="508000" y="1"/>
            <a:ext cx="11057467" cy="1456267"/>
          </a:xfrm>
        </p:spPr>
        <p:txBody>
          <a:bodyPr/>
          <a:lstStyle/>
          <a:p>
            <a:r>
              <a:rPr lang="en-US" b="1" dirty="0"/>
              <a:t>Relationship between WM and LTM</a:t>
            </a:r>
          </a:p>
        </p:txBody>
      </p:sp>
      <p:pic>
        <p:nvPicPr>
          <p:cNvPr id="3" name="Picture 2">
            <a:extLst>
              <a:ext uri="{FF2B5EF4-FFF2-40B4-BE49-F238E27FC236}">
                <a16:creationId xmlns:a16="http://schemas.microsoft.com/office/drawing/2014/main" id="{98BAC0C6-2D30-F84C-A7E7-80EA656F624F}"/>
              </a:ext>
            </a:extLst>
          </p:cNvPr>
          <p:cNvPicPr>
            <a:picLocks noChangeAspect="1"/>
          </p:cNvPicPr>
          <p:nvPr/>
        </p:nvPicPr>
        <p:blipFill>
          <a:blip r:embed="rId2"/>
          <a:stretch>
            <a:fillRect/>
          </a:stretch>
        </p:blipFill>
        <p:spPr>
          <a:xfrm>
            <a:off x="1299978" y="1244005"/>
            <a:ext cx="9130955" cy="5279447"/>
          </a:xfrm>
          <a:prstGeom prst="rect">
            <a:avLst/>
          </a:prstGeom>
        </p:spPr>
      </p:pic>
    </p:spTree>
    <p:extLst>
      <p:ext uri="{BB962C8B-B14F-4D97-AF65-F5344CB8AC3E}">
        <p14:creationId xmlns:p14="http://schemas.microsoft.com/office/powerpoint/2010/main" val="38681475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20878"/>
            <a:ext cx="10131425" cy="1456267"/>
          </a:xfrm>
        </p:spPr>
        <p:txBody>
          <a:bodyPr/>
          <a:lstStyle/>
          <a:p>
            <a:r>
              <a:rPr lang="en-US" dirty="0"/>
              <a:t>Associative LTP</a:t>
            </a:r>
          </a:p>
        </p:txBody>
      </p:sp>
      <p:sp>
        <p:nvSpPr>
          <p:cNvPr id="3" name="Content Placeholder 2"/>
          <p:cNvSpPr>
            <a:spLocks noGrp="1"/>
          </p:cNvSpPr>
          <p:nvPr>
            <p:ph idx="1"/>
          </p:nvPr>
        </p:nvSpPr>
        <p:spPr>
          <a:xfrm>
            <a:off x="1981200" y="1593670"/>
            <a:ext cx="8229600" cy="5264331"/>
          </a:xfrm>
        </p:spPr>
        <p:txBody>
          <a:bodyPr>
            <a:normAutofit/>
          </a:bodyPr>
          <a:lstStyle/>
          <a:p>
            <a:r>
              <a:rPr lang="en-US" sz="2400" dirty="0"/>
              <a:t>If a neuron is simultaneously activated by a pathway with weak input and another pathway with strong input, both pathways show LTP and the weak synapse becomes stronger</a:t>
            </a:r>
          </a:p>
          <a:p>
            <a:pPr marL="118872" indent="0">
              <a:buNone/>
            </a:pPr>
            <a:endParaRPr lang="en-US" sz="2400" dirty="0"/>
          </a:p>
          <a:p>
            <a:r>
              <a:rPr lang="en-US" sz="2400" dirty="0"/>
              <a:t>Three rules for associative LTP</a:t>
            </a:r>
          </a:p>
          <a:p>
            <a:pPr marL="1106424" lvl="1" indent="-457200">
              <a:buFont typeface="+mj-lt"/>
              <a:buAutoNum type="arabicPeriod"/>
            </a:pPr>
            <a:r>
              <a:rPr lang="en-US" sz="2400" b="1" u="sng" dirty="0" err="1"/>
              <a:t>Cooperativity</a:t>
            </a:r>
            <a:r>
              <a:rPr lang="en-US" sz="2400" dirty="0"/>
              <a:t>. More than one input must be active at the same time</a:t>
            </a:r>
          </a:p>
          <a:p>
            <a:pPr marL="1106424" lvl="1" indent="-457200">
              <a:buFont typeface="+mj-lt"/>
              <a:buAutoNum type="arabicPeriod"/>
            </a:pPr>
            <a:r>
              <a:rPr lang="en-US" sz="2400" b="1" u="sng" dirty="0"/>
              <a:t>Associativity</a:t>
            </a:r>
            <a:r>
              <a:rPr lang="en-US" sz="2400" dirty="0"/>
              <a:t>. Weak inputs are potentiated when co-occurring with stronger inputs</a:t>
            </a:r>
          </a:p>
          <a:p>
            <a:pPr marL="1106424" lvl="1" indent="-457200">
              <a:buFont typeface="+mj-lt"/>
              <a:buAutoNum type="arabicPeriod"/>
            </a:pPr>
            <a:r>
              <a:rPr lang="en-US" sz="2400" b="1" u="sng" dirty="0"/>
              <a:t>Specificity</a:t>
            </a:r>
            <a:r>
              <a:rPr lang="en-US" sz="2400" dirty="0"/>
              <a:t>. Only the stimulated synapse shows potentiation</a:t>
            </a:r>
          </a:p>
          <a:p>
            <a:endParaRPr lang="en-US" dirty="0"/>
          </a:p>
        </p:txBody>
      </p:sp>
    </p:spTree>
    <p:extLst>
      <p:ext uri="{BB962C8B-B14F-4D97-AF65-F5344CB8AC3E}">
        <p14:creationId xmlns:p14="http://schemas.microsoft.com/office/powerpoint/2010/main" val="36809405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8352"/>
            <a:ext cx="10131425" cy="1456267"/>
          </a:xfrm>
        </p:spPr>
        <p:txBody>
          <a:bodyPr/>
          <a:lstStyle/>
          <a:p>
            <a:r>
              <a:rPr lang="en-US" dirty="0"/>
              <a:t>NMDA receptors</a:t>
            </a:r>
          </a:p>
        </p:txBody>
      </p:sp>
      <p:sp>
        <p:nvSpPr>
          <p:cNvPr id="3" name="Content Placeholder 2"/>
          <p:cNvSpPr>
            <a:spLocks noGrp="1"/>
          </p:cNvSpPr>
          <p:nvPr>
            <p:ph idx="1"/>
          </p:nvPr>
        </p:nvSpPr>
        <p:spPr>
          <a:xfrm>
            <a:off x="685801" y="1571626"/>
            <a:ext cx="5616575" cy="5286375"/>
          </a:xfrm>
        </p:spPr>
        <p:txBody>
          <a:bodyPr/>
          <a:lstStyle/>
          <a:p>
            <a:r>
              <a:rPr lang="en-US" sz="2800" i="1" dirty="0"/>
              <a:t>N</a:t>
            </a:r>
            <a:r>
              <a:rPr lang="en-US" sz="2800" dirty="0"/>
              <a:t>-methyl-D-aspartate</a:t>
            </a:r>
          </a:p>
          <a:p>
            <a:pPr lvl="1"/>
            <a:r>
              <a:rPr lang="en-US" sz="2000" dirty="0"/>
              <a:t>When blocked with AP5 (chemical), LTP is prevented; but AFTER LTP, AP5 has no effect!</a:t>
            </a:r>
          </a:p>
          <a:p>
            <a:r>
              <a:rPr lang="en-US" sz="2800" dirty="0"/>
              <a:t>NMDAs are central to </a:t>
            </a:r>
            <a:r>
              <a:rPr lang="en-US" sz="2800" i="1" dirty="0"/>
              <a:t>producing </a:t>
            </a:r>
            <a:r>
              <a:rPr lang="en-US" sz="2800" dirty="0"/>
              <a:t>LTP, but not </a:t>
            </a:r>
            <a:r>
              <a:rPr lang="en-US" sz="2800" i="1" dirty="0"/>
              <a:t>maintaining </a:t>
            </a:r>
            <a:r>
              <a:rPr lang="en-US" sz="2800" dirty="0"/>
              <a:t>it.</a:t>
            </a:r>
          </a:p>
          <a:p>
            <a:r>
              <a:rPr lang="en-US" sz="2800" dirty="0"/>
              <a:t>Mg blocks; ejected only when cell depolarizes</a:t>
            </a:r>
          </a:p>
          <a:p>
            <a:endParaRPr lang="en-US" i="1" dirty="0"/>
          </a:p>
        </p:txBody>
      </p:sp>
      <p:pic>
        <p:nvPicPr>
          <p:cNvPr id="5" name="Picture 2" descr="FIG09"/>
          <p:cNvPicPr>
            <a:picLocks noChangeAspect="1" noChangeArrowheads="1"/>
          </p:cNvPicPr>
          <p:nvPr/>
        </p:nvPicPr>
        <p:blipFill>
          <a:blip r:embed="rId2"/>
          <a:srcRect/>
          <a:stretch>
            <a:fillRect/>
          </a:stretch>
        </p:blipFill>
        <p:spPr bwMode="auto">
          <a:xfrm>
            <a:off x="6302376" y="1170146"/>
            <a:ext cx="5373007" cy="5007952"/>
          </a:xfrm>
          <a:prstGeom prst="rect">
            <a:avLst/>
          </a:prstGeom>
          <a:noFill/>
          <a:ln w="9525">
            <a:noFill/>
            <a:miter lim="800000"/>
            <a:headEnd/>
            <a:tailEnd/>
          </a:ln>
        </p:spPr>
      </p:pic>
    </p:spTree>
    <p:extLst>
      <p:ext uri="{BB962C8B-B14F-4D97-AF65-F5344CB8AC3E}">
        <p14:creationId xmlns:p14="http://schemas.microsoft.com/office/powerpoint/2010/main" val="10903063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20878"/>
            <a:ext cx="10131425" cy="1456267"/>
          </a:xfrm>
        </p:spPr>
        <p:txBody>
          <a:bodyPr/>
          <a:lstStyle/>
          <a:p>
            <a:r>
              <a:rPr lang="en-US" dirty="0"/>
              <a:t>NMDA receptors</a:t>
            </a:r>
          </a:p>
        </p:txBody>
      </p:sp>
      <p:sp>
        <p:nvSpPr>
          <p:cNvPr id="3" name="Content Placeholder 2"/>
          <p:cNvSpPr>
            <a:spLocks noGrp="1"/>
          </p:cNvSpPr>
          <p:nvPr>
            <p:ph idx="1"/>
          </p:nvPr>
        </p:nvSpPr>
        <p:spPr>
          <a:xfrm>
            <a:off x="1524000" y="1321106"/>
            <a:ext cx="9144000" cy="5286375"/>
          </a:xfrm>
        </p:spPr>
        <p:txBody>
          <a:bodyPr/>
          <a:lstStyle/>
          <a:p>
            <a:r>
              <a:rPr lang="en-US" sz="2800" dirty="0"/>
              <a:t>Blocking LTP prevents spatial memory in mice</a:t>
            </a:r>
          </a:p>
          <a:p>
            <a:r>
              <a:rPr lang="en-US" sz="2800" dirty="0"/>
              <a:t>Once learning has occurred, new memories can be formed without activation of NMDA receptors. </a:t>
            </a:r>
            <a:endParaRPr lang="en-US" sz="2800" dirty="0">
              <a:sym typeface="Wingdings"/>
            </a:endParaRPr>
          </a:p>
          <a:p>
            <a:pPr lvl="1"/>
            <a:r>
              <a:rPr lang="en-US" sz="2400" dirty="0"/>
              <a:t>mice pre-trained in one maze could learn a second.</a:t>
            </a:r>
          </a:p>
        </p:txBody>
      </p:sp>
    </p:spTree>
    <p:extLst>
      <p:ext uri="{BB962C8B-B14F-4D97-AF65-F5344CB8AC3E}">
        <p14:creationId xmlns:p14="http://schemas.microsoft.com/office/powerpoint/2010/main" val="13031929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C4760-8BA2-7949-9D30-539E192E1BE6}"/>
              </a:ext>
            </a:extLst>
          </p:cNvPr>
          <p:cNvSpPr>
            <a:spLocks noGrp="1"/>
          </p:cNvSpPr>
          <p:nvPr>
            <p:ph type="title"/>
          </p:nvPr>
        </p:nvSpPr>
        <p:spPr>
          <a:xfrm>
            <a:off x="508000" y="16934"/>
            <a:ext cx="11057467" cy="1456267"/>
          </a:xfrm>
        </p:spPr>
        <p:txBody>
          <a:bodyPr/>
          <a:lstStyle/>
          <a:p>
            <a:pPr algn="ctr"/>
            <a:r>
              <a:rPr lang="en-US" dirty="0"/>
              <a:t>Effects of stress on Memory</a:t>
            </a:r>
          </a:p>
        </p:txBody>
      </p:sp>
      <p:sp>
        <p:nvSpPr>
          <p:cNvPr id="3" name="TextBox 2">
            <a:extLst>
              <a:ext uri="{FF2B5EF4-FFF2-40B4-BE49-F238E27FC236}">
                <a16:creationId xmlns:a16="http://schemas.microsoft.com/office/drawing/2014/main" id="{3E01E390-E82A-F049-BA33-FFBA035AA1B1}"/>
              </a:ext>
            </a:extLst>
          </p:cNvPr>
          <p:cNvSpPr txBox="1"/>
          <p:nvPr/>
        </p:nvSpPr>
        <p:spPr>
          <a:xfrm>
            <a:off x="288099" y="1615858"/>
            <a:ext cx="11498893" cy="923330"/>
          </a:xfrm>
          <a:prstGeom prst="rect">
            <a:avLst/>
          </a:prstGeom>
          <a:noFill/>
        </p:spPr>
        <p:txBody>
          <a:bodyPr wrap="square" rtlCol="0">
            <a:spAutoFit/>
          </a:bodyPr>
          <a:lstStyle/>
          <a:p>
            <a:pPr marL="285750" indent="-285750">
              <a:buFont typeface="Arial" panose="020B0604020202020204" pitchFamily="34" charset="0"/>
              <a:buChar char="•"/>
            </a:pPr>
            <a:r>
              <a:rPr lang="en-US" dirty="0"/>
              <a:t>The major effect of stress on LTM is that it improves consolidation of memory, while it impairs the retrieval. </a:t>
            </a:r>
            <a:br>
              <a:rPr lang="en-US" dirty="0"/>
            </a:br>
            <a:r>
              <a:rPr lang="en-US" dirty="0"/>
              <a:t>(You can remember information about a stressful situation after the fact, but while experiencing stress, it is hard to recall specific information.) </a:t>
            </a:r>
            <a:r>
              <a:rPr lang="en-US" dirty="0">
                <a:sym typeface="Wingdings" pitchFamily="2" charset="2"/>
              </a:rPr>
              <a:t> </a:t>
            </a:r>
            <a:r>
              <a:rPr lang="en-US" dirty="0">
                <a:solidFill>
                  <a:prstClr val="white"/>
                </a:solidFill>
              </a:rPr>
              <a:t>de </a:t>
            </a:r>
            <a:r>
              <a:rPr lang="en-US" dirty="0" err="1">
                <a:solidFill>
                  <a:prstClr val="white"/>
                </a:solidFill>
              </a:rPr>
              <a:t>Quervain</a:t>
            </a:r>
            <a:r>
              <a:rPr lang="en-US" dirty="0">
                <a:solidFill>
                  <a:prstClr val="white"/>
                </a:solidFill>
              </a:rPr>
              <a:t> et al. (2000)</a:t>
            </a:r>
            <a:endParaRPr lang="en-US" dirty="0"/>
          </a:p>
        </p:txBody>
      </p:sp>
      <p:pic>
        <p:nvPicPr>
          <p:cNvPr id="4" name="Picture 3">
            <a:extLst>
              <a:ext uri="{FF2B5EF4-FFF2-40B4-BE49-F238E27FC236}">
                <a16:creationId xmlns:a16="http://schemas.microsoft.com/office/drawing/2014/main" id="{F65AE24F-CCAF-FC41-A79D-71F4B4629E3E}"/>
              </a:ext>
            </a:extLst>
          </p:cNvPr>
          <p:cNvPicPr>
            <a:picLocks noChangeAspect="1"/>
          </p:cNvPicPr>
          <p:nvPr/>
        </p:nvPicPr>
        <p:blipFill>
          <a:blip r:embed="rId2"/>
          <a:stretch>
            <a:fillRect/>
          </a:stretch>
        </p:blipFill>
        <p:spPr>
          <a:xfrm>
            <a:off x="3095639" y="2868460"/>
            <a:ext cx="5274662" cy="3686711"/>
          </a:xfrm>
          <a:prstGeom prst="rect">
            <a:avLst/>
          </a:prstGeom>
        </p:spPr>
      </p:pic>
    </p:spTree>
    <p:extLst>
      <p:ext uri="{BB962C8B-B14F-4D97-AF65-F5344CB8AC3E}">
        <p14:creationId xmlns:p14="http://schemas.microsoft.com/office/powerpoint/2010/main" val="7736223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C4760-8BA2-7949-9D30-539E192E1BE6}"/>
              </a:ext>
            </a:extLst>
          </p:cNvPr>
          <p:cNvSpPr>
            <a:spLocks noGrp="1"/>
          </p:cNvSpPr>
          <p:nvPr>
            <p:ph type="title"/>
          </p:nvPr>
        </p:nvSpPr>
        <p:spPr>
          <a:xfrm>
            <a:off x="508000" y="16934"/>
            <a:ext cx="11057467" cy="1456267"/>
          </a:xfrm>
        </p:spPr>
        <p:txBody>
          <a:bodyPr/>
          <a:lstStyle/>
          <a:p>
            <a:pPr algn="ctr"/>
            <a:r>
              <a:rPr lang="en-US" dirty="0"/>
              <a:t>Effects of alcohol on Memory</a:t>
            </a:r>
          </a:p>
        </p:txBody>
      </p:sp>
      <p:sp>
        <p:nvSpPr>
          <p:cNvPr id="3" name="TextBox 2">
            <a:extLst>
              <a:ext uri="{FF2B5EF4-FFF2-40B4-BE49-F238E27FC236}">
                <a16:creationId xmlns:a16="http://schemas.microsoft.com/office/drawing/2014/main" id="{3E01E390-E82A-F049-BA33-FFBA035AA1B1}"/>
              </a:ext>
            </a:extLst>
          </p:cNvPr>
          <p:cNvSpPr txBox="1"/>
          <p:nvPr/>
        </p:nvSpPr>
        <p:spPr>
          <a:xfrm>
            <a:off x="288099" y="1615858"/>
            <a:ext cx="11498893" cy="3785652"/>
          </a:xfrm>
          <a:prstGeom prst="rect">
            <a:avLst/>
          </a:prstGeom>
          <a:noFill/>
        </p:spPr>
        <p:txBody>
          <a:bodyPr wrap="square" rtlCol="0">
            <a:spAutoFit/>
          </a:bodyPr>
          <a:lstStyle/>
          <a:p>
            <a:pPr marL="285750" indent="-285750">
              <a:buFont typeface="Arial" panose="020B0604020202020204" pitchFamily="34" charset="0"/>
              <a:buChar char="•"/>
            </a:pPr>
            <a:r>
              <a:rPr lang="en-US" sz="2400" dirty="0"/>
              <a:t>Memory impairment caused by alcohol has been linked to the disruption of hippocampal function — particularly affecting gamma-Aminobutyric acid (GABA) and NMDA neurotransmission which negatively impacts LTP. </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err="1"/>
              <a:t>Daisruption</a:t>
            </a:r>
            <a:r>
              <a:rPr lang="en-US" sz="2400" dirty="0"/>
              <a:t> to hippocampal CA1 cells adversely affects memory formation. This disruption has been linked to dose-dependent levels of alcohol consumption. </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At higher doses, alcohol significantly inhibits neuronal activity in both the CA1 and CA3 pyramidal cell layers of the hippocampus. This impairs memory encoding, since the hippocampus plays an important role in the formations of new memories.</a:t>
            </a:r>
          </a:p>
        </p:txBody>
      </p:sp>
    </p:spTree>
    <p:extLst>
      <p:ext uri="{BB962C8B-B14F-4D97-AF65-F5344CB8AC3E}">
        <p14:creationId xmlns:p14="http://schemas.microsoft.com/office/powerpoint/2010/main" val="6547883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C4760-8BA2-7949-9D30-539E192E1BE6}"/>
              </a:ext>
            </a:extLst>
          </p:cNvPr>
          <p:cNvSpPr>
            <a:spLocks noGrp="1"/>
          </p:cNvSpPr>
          <p:nvPr>
            <p:ph type="title"/>
          </p:nvPr>
        </p:nvSpPr>
        <p:spPr>
          <a:xfrm>
            <a:off x="508000" y="16934"/>
            <a:ext cx="11057467" cy="1456267"/>
          </a:xfrm>
        </p:spPr>
        <p:txBody>
          <a:bodyPr/>
          <a:lstStyle/>
          <a:p>
            <a:pPr algn="ctr"/>
            <a:r>
              <a:rPr lang="en-US" dirty="0"/>
              <a:t>Effects of alcohol on Memory</a:t>
            </a:r>
          </a:p>
        </p:txBody>
      </p:sp>
      <p:sp>
        <p:nvSpPr>
          <p:cNvPr id="6" name="TextBox 5">
            <a:extLst>
              <a:ext uri="{FF2B5EF4-FFF2-40B4-BE49-F238E27FC236}">
                <a16:creationId xmlns:a16="http://schemas.microsoft.com/office/drawing/2014/main" id="{C4D2FB3D-31BF-EA48-B7EC-0C890E1CC9FB}"/>
              </a:ext>
            </a:extLst>
          </p:cNvPr>
          <p:cNvSpPr txBox="1"/>
          <p:nvPr/>
        </p:nvSpPr>
        <p:spPr>
          <a:xfrm>
            <a:off x="2253873" y="5273458"/>
            <a:ext cx="7565720" cy="369332"/>
          </a:xfrm>
          <a:prstGeom prst="rect">
            <a:avLst/>
          </a:prstGeom>
          <a:noFill/>
        </p:spPr>
        <p:txBody>
          <a:bodyPr wrap="square" rtlCol="0">
            <a:spAutoFit/>
          </a:bodyPr>
          <a:lstStyle/>
          <a:p>
            <a:pPr algn="ctr"/>
            <a:r>
              <a:rPr lang="en-US" dirty="0"/>
              <a:t>White (2003). </a:t>
            </a:r>
          </a:p>
        </p:txBody>
      </p:sp>
      <p:sp>
        <p:nvSpPr>
          <p:cNvPr id="7" name="TextBox 6">
            <a:extLst>
              <a:ext uri="{FF2B5EF4-FFF2-40B4-BE49-F238E27FC236}">
                <a16:creationId xmlns:a16="http://schemas.microsoft.com/office/drawing/2014/main" id="{8D227DEF-805B-4A4C-8621-B3163FF3A9A7}"/>
              </a:ext>
            </a:extLst>
          </p:cNvPr>
          <p:cNvSpPr txBox="1"/>
          <p:nvPr/>
        </p:nvSpPr>
        <p:spPr>
          <a:xfrm>
            <a:off x="551145" y="1215025"/>
            <a:ext cx="10722280" cy="646331"/>
          </a:xfrm>
          <a:prstGeom prst="rect">
            <a:avLst/>
          </a:prstGeom>
          <a:noFill/>
        </p:spPr>
        <p:txBody>
          <a:bodyPr wrap="square" rtlCol="0">
            <a:spAutoFit/>
          </a:bodyPr>
          <a:lstStyle/>
          <a:p>
            <a:pPr algn="ctr"/>
            <a:r>
              <a:rPr lang="en-US" dirty="0"/>
              <a:t>Alcohol suppresses hippocampal pyramidal cell activity in an awake, freely behaving rat </a:t>
            </a:r>
          </a:p>
          <a:p>
            <a:pPr algn="ctr"/>
            <a:endParaRPr lang="en-US" dirty="0"/>
          </a:p>
        </p:txBody>
      </p:sp>
      <p:pic>
        <p:nvPicPr>
          <p:cNvPr id="8" name="Picture 7">
            <a:extLst>
              <a:ext uri="{FF2B5EF4-FFF2-40B4-BE49-F238E27FC236}">
                <a16:creationId xmlns:a16="http://schemas.microsoft.com/office/drawing/2014/main" id="{3458084F-9FF4-7E4A-BD2A-DFE099A22FCF}"/>
              </a:ext>
            </a:extLst>
          </p:cNvPr>
          <p:cNvPicPr>
            <a:picLocks noChangeAspect="1"/>
          </p:cNvPicPr>
          <p:nvPr/>
        </p:nvPicPr>
        <p:blipFill>
          <a:blip r:embed="rId3"/>
          <a:stretch>
            <a:fillRect/>
          </a:stretch>
        </p:blipFill>
        <p:spPr>
          <a:xfrm>
            <a:off x="3245372" y="2027803"/>
            <a:ext cx="5626100" cy="2857500"/>
          </a:xfrm>
          <a:prstGeom prst="rect">
            <a:avLst/>
          </a:prstGeom>
        </p:spPr>
      </p:pic>
    </p:spTree>
    <p:extLst>
      <p:ext uri="{BB962C8B-B14F-4D97-AF65-F5344CB8AC3E}">
        <p14:creationId xmlns:p14="http://schemas.microsoft.com/office/powerpoint/2010/main" val="21602173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C4760-8BA2-7949-9D30-539E192E1BE6}"/>
              </a:ext>
            </a:extLst>
          </p:cNvPr>
          <p:cNvSpPr>
            <a:spLocks noGrp="1"/>
          </p:cNvSpPr>
          <p:nvPr>
            <p:ph type="title"/>
          </p:nvPr>
        </p:nvSpPr>
        <p:spPr>
          <a:xfrm>
            <a:off x="508000" y="16934"/>
            <a:ext cx="11057467" cy="1456267"/>
          </a:xfrm>
        </p:spPr>
        <p:txBody>
          <a:bodyPr/>
          <a:lstStyle/>
          <a:p>
            <a:pPr algn="ctr"/>
            <a:r>
              <a:rPr lang="en-US" dirty="0"/>
              <a:t>Effects of marijuana on Memory</a:t>
            </a:r>
          </a:p>
        </p:txBody>
      </p:sp>
      <p:sp>
        <p:nvSpPr>
          <p:cNvPr id="3" name="TextBox 2">
            <a:extLst>
              <a:ext uri="{FF2B5EF4-FFF2-40B4-BE49-F238E27FC236}">
                <a16:creationId xmlns:a16="http://schemas.microsoft.com/office/drawing/2014/main" id="{118AFCE2-DAB7-064B-973F-210B631BA19D}"/>
              </a:ext>
            </a:extLst>
          </p:cNvPr>
          <p:cNvSpPr txBox="1"/>
          <p:nvPr/>
        </p:nvSpPr>
        <p:spPr>
          <a:xfrm>
            <a:off x="187890" y="1473201"/>
            <a:ext cx="11586576" cy="5355312"/>
          </a:xfrm>
          <a:prstGeom prst="rect">
            <a:avLst/>
          </a:prstGeom>
          <a:noFill/>
        </p:spPr>
        <p:txBody>
          <a:bodyPr wrap="square" rtlCol="0">
            <a:spAutoFit/>
          </a:bodyPr>
          <a:lstStyle/>
          <a:p>
            <a:r>
              <a:rPr lang="en-US" dirty="0"/>
              <a:t>Associations between cannabis use and cognitive functioning in cross-sectional studies of young people are small and may be of questionable clinical importance for most individuals. </a:t>
            </a:r>
          </a:p>
          <a:p>
            <a:endParaRPr lang="en-US" dirty="0"/>
          </a:p>
          <a:p>
            <a:r>
              <a:rPr lang="en-US" dirty="0"/>
              <a:t>Abstinence of longer than 72 hours diminishes cognitive deficits associated with cannabis use. </a:t>
            </a:r>
          </a:p>
          <a:p>
            <a:endParaRPr lang="en-US" dirty="0"/>
          </a:p>
          <a:p>
            <a:r>
              <a:rPr lang="en-US" dirty="0"/>
              <a:t>Previous studies of cannabis in youth may have overstated the magnitude and persistence of cognitive deficits associated with use. Reported deficits may reflect residual effects from acute use or withdrawal. </a:t>
            </a:r>
          </a:p>
          <a:p>
            <a:endParaRPr lang="en-US" dirty="0"/>
          </a:p>
          <a:p>
            <a:r>
              <a:rPr lang="en-US" dirty="0"/>
              <a:t>Statistically significant but small negative effect sizes in cognitive functioning associated with cannabis. </a:t>
            </a:r>
          </a:p>
          <a:p>
            <a:r>
              <a:rPr lang="en-US" dirty="0"/>
              <a:t>Little evidence for more severe effects with cannabis use at earlier ages or specifically in adolescence. </a:t>
            </a:r>
          </a:p>
          <a:p>
            <a:endParaRPr lang="en-US" dirty="0"/>
          </a:p>
          <a:p>
            <a:r>
              <a:rPr lang="en-US" dirty="0"/>
              <a:t>Associations between length of abstinence and restored cognitive functioning. </a:t>
            </a:r>
          </a:p>
          <a:p>
            <a:endParaRPr lang="en-US" dirty="0"/>
          </a:p>
          <a:p>
            <a:r>
              <a:rPr lang="en-US" dirty="0"/>
              <a:t>Large-scale longitudinal studies are needed to examine the effects of sustained, heavy cannabis use and identify genetic factors, individual differences, and cannabis use parameters that may affect risk for brain-behavior dysfunction in individuals who use cannabis.</a:t>
            </a:r>
          </a:p>
          <a:p>
            <a:endParaRPr lang="en-US" dirty="0"/>
          </a:p>
          <a:p>
            <a:endParaRPr lang="en-US" dirty="0"/>
          </a:p>
          <a:p>
            <a:endParaRPr lang="en-US" dirty="0"/>
          </a:p>
        </p:txBody>
      </p:sp>
    </p:spTree>
    <p:extLst>
      <p:ext uri="{BB962C8B-B14F-4D97-AF65-F5344CB8AC3E}">
        <p14:creationId xmlns:p14="http://schemas.microsoft.com/office/powerpoint/2010/main" val="25213562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C4760-8BA2-7949-9D30-539E192E1BE6}"/>
              </a:ext>
            </a:extLst>
          </p:cNvPr>
          <p:cNvSpPr>
            <a:spLocks noGrp="1"/>
          </p:cNvSpPr>
          <p:nvPr>
            <p:ph type="title"/>
          </p:nvPr>
        </p:nvSpPr>
        <p:spPr>
          <a:xfrm>
            <a:off x="508000" y="16934"/>
            <a:ext cx="11057467" cy="1456267"/>
          </a:xfrm>
        </p:spPr>
        <p:txBody>
          <a:bodyPr/>
          <a:lstStyle/>
          <a:p>
            <a:pPr algn="ctr"/>
            <a:r>
              <a:rPr lang="en-US" dirty="0"/>
              <a:t>Effects of marijuana on Memory</a:t>
            </a:r>
          </a:p>
        </p:txBody>
      </p:sp>
      <p:sp>
        <p:nvSpPr>
          <p:cNvPr id="3" name="TextBox 2">
            <a:extLst>
              <a:ext uri="{FF2B5EF4-FFF2-40B4-BE49-F238E27FC236}">
                <a16:creationId xmlns:a16="http://schemas.microsoft.com/office/drawing/2014/main" id="{118AFCE2-DAB7-064B-973F-210B631BA19D}"/>
              </a:ext>
            </a:extLst>
          </p:cNvPr>
          <p:cNvSpPr txBox="1"/>
          <p:nvPr/>
        </p:nvSpPr>
        <p:spPr>
          <a:xfrm>
            <a:off x="187890" y="1473201"/>
            <a:ext cx="11586576" cy="923330"/>
          </a:xfrm>
          <a:prstGeom prst="rect">
            <a:avLst/>
          </a:prstGeom>
          <a:noFill/>
        </p:spPr>
        <p:txBody>
          <a:bodyPr wrap="square" rtlCol="0">
            <a:spAutoFit/>
          </a:bodyPr>
          <a:lstStyle/>
          <a:p>
            <a:endParaRPr lang="en-US" dirty="0"/>
          </a:p>
          <a:p>
            <a:endParaRPr lang="en-US" dirty="0"/>
          </a:p>
          <a:p>
            <a:endParaRPr lang="en-US" dirty="0"/>
          </a:p>
        </p:txBody>
      </p:sp>
      <p:pic>
        <p:nvPicPr>
          <p:cNvPr id="4" name="Picture 3">
            <a:extLst>
              <a:ext uri="{FF2B5EF4-FFF2-40B4-BE49-F238E27FC236}">
                <a16:creationId xmlns:a16="http://schemas.microsoft.com/office/drawing/2014/main" id="{2ACCD627-3E4A-FA41-BE4B-48BC794029BB}"/>
              </a:ext>
            </a:extLst>
          </p:cNvPr>
          <p:cNvPicPr>
            <a:picLocks noChangeAspect="1"/>
          </p:cNvPicPr>
          <p:nvPr/>
        </p:nvPicPr>
        <p:blipFill>
          <a:blip r:embed="rId3"/>
          <a:stretch>
            <a:fillRect/>
          </a:stretch>
        </p:blipFill>
        <p:spPr>
          <a:xfrm>
            <a:off x="3288778" y="1673792"/>
            <a:ext cx="5384800" cy="4457700"/>
          </a:xfrm>
          <a:prstGeom prst="rect">
            <a:avLst/>
          </a:prstGeom>
        </p:spPr>
      </p:pic>
      <p:sp>
        <p:nvSpPr>
          <p:cNvPr id="5" name="TextBox 4">
            <a:extLst>
              <a:ext uri="{FF2B5EF4-FFF2-40B4-BE49-F238E27FC236}">
                <a16:creationId xmlns:a16="http://schemas.microsoft.com/office/drawing/2014/main" id="{2565BB46-76B6-E44F-86C8-C3DA7DE9CAD0}"/>
              </a:ext>
            </a:extLst>
          </p:cNvPr>
          <p:cNvSpPr txBox="1"/>
          <p:nvPr/>
        </p:nvSpPr>
        <p:spPr>
          <a:xfrm>
            <a:off x="187890" y="1202499"/>
            <a:ext cx="11774466" cy="677108"/>
          </a:xfrm>
          <a:prstGeom prst="rect">
            <a:avLst/>
          </a:prstGeom>
          <a:noFill/>
        </p:spPr>
        <p:txBody>
          <a:bodyPr wrap="square" rtlCol="0">
            <a:spAutoFit/>
          </a:bodyPr>
          <a:lstStyle/>
          <a:p>
            <a:pPr algn="ctr"/>
            <a:r>
              <a:rPr lang="en-US" sz="2000" dirty="0"/>
              <a:t>Statistically significant but small negative effect sizes in cognitive functioning associated with cannabis.</a:t>
            </a:r>
          </a:p>
          <a:p>
            <a:endParaRPr lang="en-US" dirty="0"/>
          </a:p>
        </p:txBody>
      </p:sp>
      <p:sp>
        <p:nvSpPr>
          <p:cNvPr id="6" name="TextBox 5">
            <a:extLst>
              <a:ext uri="{FF2B5EF4-FFF2-40B4-BE49-F238E27FC236}">
                <a16:creationId xmlns:a16="http://schemas.microsoft.com/office/drawing/2014/main" id="{1B89AC0B-E184-7946-97EC-84014D2BCE87}"/>
              </a:ext>
            </a:extLst>
          </p:cNvPr>
          <p:cNvSpPr txBox="1"/>
          <p:nvPr/>
        </p:nvSpPr>
        <p:spPr>
          <a:xfrm>
            <a:off x="187890" y="6237962"/>
            <a:ext cx="11774466" cy="923330"/>
          </a:xfrm>
          <a:prstGeom prst="rect">
            <a:avLst/>
          </a:prstGeom>
          <a:noFill/>
        </p:spPr>
        <p:txBody>
          <a:bodyPr wrap="square" rtlCol="0">
            <a:spAutoFit/>
          </a:bodyPr>
          <a:lstStyle/>
          <a:p>
            <a:r>
              <a:rPr lang="en-US" dirty="0"/>
              <a:t>Scott, et al. (2018). Association of cannabis with cognitive functioning in adolescents and young adults, a systematic review and meta-analysis. </a:t>
            </a:r>
            <a:r>
              <a:rPr lang="en-US" i="1" dirty="0"/>
              <a:t>JAMA Psychiatry. 75</a:t>
            </a:r>
            <a:r>
              <a:rPr lang="en-US" dirty="0"/>
              <a:t>(6)</a:t>
            </a:r>
          </a:p>
          <a:p>
            <a:endParaRPr lang="en-US" dirty="0"/>
          </a:p>
        </p:txBody>
      </p:sp>
    </p:spTree>
    <p:extLst>
      <p:ext uri="{BB962C8B-B14F-4D97-AF65-F5344CB8AC3E}">
        <p14:creationId xmlns:p14="http://schemas.microsoft.com/office/powerpoint/2010/main" val="1060570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28F59-70A9-5D49-8973-EA7AEC64D1FD}"/>
              </a:ext>
            </a:extLst>
          </p:cNvPr>
          <p:cNvSpPr>
            <a:spLocks noGrp="1"/>
          </p:cNvSpPr>
          <p:nvPr>
            <p:ph type="title"/>
          </p:nvPr>
        </p:nvSpPr>
        <p:spPr>
          <a:xfrm>
            <a:off x="508000" y="16934"/>
            <a:ext cx="11057467" cy="1456267"/>
          </a:xfrm>
        </p:spPr>
        <p:txBody>
          <a:bodyPr/>
          <a:lstStyle/>
          <a:p>
            <a:r>
              <a:rPr lang="en-US" dirty="0"/>
              <a:t>References</a:t>
            </a:r>
          </a:p>
        </p:txBody>
      </p:sp>
      <p:sp>
        <p:nvSpPr>
          <p:cNvPr id="4" name="TextBox 3">
            <a:extLst>
              <a:ext uri="{FF2B5EF4-FFF2-40B4-BE49-F238E27FC236}">
                <a16:creationId xmlns:a16="http://schemas.microsoft.com/office/drawing/2014/main" id="{D667136A-B6F7-4348-B4AE-96E151490F33}"/>
              </a:ext>
            </a:extLst>
          </p:cNvPr>
          <p:cNvSpPr txBox="1"/>
          <p:nvPr/>
        </p:nvSpPr>
        <p:spPr>
          <a:xfrm>
            <a:off x="169333" y="1083735"/>
            <a:ext cx="11802533" cy="8884483"/>
          </a:xfrm>
          <a:prstGeom prst="rect">
            <a:avLst/>
          </a:prstGeom>
          <a:noFill/>
        </p:spPr>
        <p:txBody>
          <a:bodyPr wrap="square" rtlCol="0">
            <a:spAutoFit/>
          </a:bodyPr>
          <a:lstStyle/>
          <a:p>
            <a:pPr marL="285750" indent="-285750">
              <a:spcAft>
                <a:spcPts val="1000"/>
              </a:spcAft>
              <a:buClr>
                <a:prstClr val="white"/>
              </a:buClr>
              <a:buSzPct val="100000"/>
              <a:buFont typeface="Arial"/>
              <a:buChar char="•"/>
            </a:pPr>
            <a:r>
              <a:rPr lang="en-US" sz="1600" dirty="0" err="1">
                <a:solidFill>
                  <a:prstClr val="white"/>
                </a:solidFill>
              </a:rPr>
              <a:t>Abikoff</a:t>
            </a:r>
            <a:r>
              <a:rPr lang="en-US" sz="1600" dirty="0">
                <a:solidFill>
                  <a:prstClr val="white"/>
                </a:solidFill>
              </a:rPr>
              <a:t>, H. and </a:t>
            </a:r>
            <a:r>
              <a:rPr lang="en-US" sz="1600" dirty="0" err="1">
                <a:solidFill>
                  <a:prstClr val="white"/>
                </a:solidFill>
              </a:rPr>
              <a:t>Gittelman</a:t>
            </a:r>
            <a:r>
              <a:rPr lang="en-US" sz="1600" dirty="0">
                <a:solidFill>
                  <a:prstClr val="white"/>
                </a:solidFill>
              </a:rPr>
              <a:t>, R. (1985) Hyperactive children treated with stimulants. Is cognitive training a useful </a:t>
            </a:r>
            <a:r>
              <a:rPr lang="en-US" sz="1600" dirty="0" err="1">
                <a:solidFill>
                  <a:prstClr val="white"/>
                </a:solidFill>
              </a:rPr>
              <a:t>adjunct?Arch</a:t>
            </a:r>
            <a:r>
              <a:rPr lang="en-US" sz="1600" dirty="0">
                <a:solidFill>
                  <a:prstClr val="white"/>
                </a:solidFill>
              </a:rPr>
              <a:t>. Gen. 	Psychiatry 42, 953–961.</a:t>
            </a:r>
          </a:p>
          <a:p>
            <a:pPr marL="285750" indent="-285750">
              <a:spcAft>
                <a:spcPts val="1000"/>
              </a:spcAft>
              <a:buClr>
                <a:prstClr val="white"/>
              </a:buClr>
              <a:buSzPct val="100000"/>
              <a:buFont typeface="Arial"/>
              <a:buChar char="•"/>
            </a:pPr>
            <a:r>
              <a:rPr lang="en-US" sz="1600" dirty="0" err="1">
                <a:solidFill>
                  <a:prstClr val="white"/>
                </a:solidFill>
              </a:rPr>
              <a:t>Blokland</a:t>
            </a:r>
            <a:r>
              <a:rPr lang="en-US" sz="1600" dirty="0">
                <a:solidFill>
                  <a:prstClr val="white"/>
                </a:solidFill>
              </a:rPr>
              <a:t>, G.A.M., et al. (2011). Heritability of working memory brain adaptation. </a:t>
            </a:r>
            <a:r>
              <a:rPr lang="en-US" sz="1600" i="1" dirty="0">
                <a:solidFill>
                  <a:prstClr val="white"/>
                </a:solidFill>
              </a:rPr>
              <a:t>Journal of Neuroscience. 31</a:t>
            </a:r>
            <a:r>
              <a:rPr lang="en-US" sz="1600" dirty="0">
                <a:solidFill>
                  <a:prstClr val="white"/>
                </a:solidFill>
              </a:rPr>
              <a:t>(30)10882-10890</a:t>
            </a:r>
          </a:p>
          <a:p>
            <a:pPr marL="285750" lvl="0" indent="-285750">
              <a:spcAft>
                <a:spcPts val="1000"/>
              </a:spcAft>
              <a:buClr>
                <a:prstClr val="white"/>
              </a:buClr>
              <a:buSzPct val="100000"/>
              <a:buFont typeface="Arial"/>
              <a:buChar char="•"/>
            </a:pPr>
            <a:r>
              <a:rPr lang="en-US" sz="1600" dirty="0">
                <a:solidFill>
                  <a:prstClr val="white"/>
                </a:solidFill>
              </a:rPr>
              <a:t>Butterfield, E.C. et al. (1973) On the theory and practice of improving short-term memory</a:t>
            </a:r>
            <a:r>
              <a:rPr lang="en-US" sz="1600" i="1" dirty="0">
                <a:solidFill>
                  <a:prstClr val="white"/>
                </a:solidFill>
              </a:rPr>
              <a:t>. Am. J. </a:t>
            </a:r>
            <a:r>
              <a:rPr lang="en-US" sz="1600" i="1" dirty="0" err="1">
                <a:solidFill>
                  <a:prstClr val="white"/>
                </a:solidFill>
              </a:rPr>
              <a:t>Ment</a:t>
            </a:r>
            <a:r>
              <a:rPr lang="en-US" sz="1600" i="1" dirty="0">
                <a:solidFill>
                  <a:prstClr val="white"/>
                </a:solidFill>
              </a:rPr>
              <a:t>. Defic.77</a:t>
            </a:r>
            <a:r>
              <a:rPr lang="en-US" sz="1600" dirty="0">
                <a:solidFill>
                  <a:prstClr val="white"/>
                </a:solidFill>
              </a:rPr>
              <a:t>, 654–669</a:t>
            </a:r>
          </a:p>
          <a:p>
            <a:pPr marL="285750" indent="-285750">
              <a:buFont typeface="Arial" panose="020B0604020202020204" pitchFamily="34" charset="0"/>
              <a:buChar char="•"/>
            </a:pPr>
            <a:r>
              <a:rPr lang="en-US" sz="1600" dirty="0"/>
              <a:t>Dahlin, </a:t>
            </a:r>
            <a:r>
              <a:rPr lang="en-US" sz="1600" dirty="0" err="1"/>
              <a:t>E.et</a:t>
            </a:r>
            <a:r>
              <a:rPr lang="en-US" sz="1600" dirty="0"/>
              <a:t> al. (2008) Transfer of learning after updating training mediated by the striatum. Scie</a:t>
            </a:r>
            <a:r>
              <a:rPr lang="en-US" sz="1600" i="1" dirty="0"/>
              <a:t>nce 320, </a:t>
            </a:r>
            <a:r>
              <a:rPr lang="en-US" sz="1600" dirty="0"/>
              <a:t>1510-1512</a:t>
            </a:r>
          </a:p>
          <a:p>
            <a:pPr marL="285750" indent="-285750">
              <a:buFont typeface="Arial" panose="020B0604020202020204" pitchFamily="34" charset="0"/>
              <a:buChar char="•"/>
            </a:pPr>
            <a:r>
              <a:rPr lang="en-US" sz="1600" dirty="0">
                <a:solidFill>
                  <a:prstClr val="white"/>
                </a:solidFill>
              </a:rPr>
              <a:t>de </a:t>
            </a:r>
            <a:r>
              <a:rPr lang="en-US" sz="1600" dirty="0" err="1">
                <a:solidFill>
                  <a:prstClr val="white"/>
                </a:solidFill>
              </a:rPr>
              <a:t>Quervain</a:t>
            </a:r>
            <a:r>
              <a:rPr lang="en-US" sz="1600" dirty="0">
                <a:solidFill>
                  <a:prstClr val="white"/>
                </a:solidFill>
              </a:rPr>
              <a:t> et al. (2000). Acute cortisone administration impairs retrieval of long-term declarative memory in humans. </a:t>
            </a:r>
            <a:r>
              <a:rPr lang="en-US" sz="1600" i="1" dirty="0">
                <a:solidFill>
                  <a:prstClr val="white"/>
                </a:solidFill>
              </a:rPr>
              <a:t>Nature 	Neuroscience, 3,</a:t>
            </a:r>
            <a:r>
              <a:rPr lang="en-US" sz="1600" dirty="0">
                <a:solidFill>
                  <a:prstClr val="white"/>
                </a:solidFill>
              </a:rPr>
              <a:t> 313-314 </a:t>
            </a:r>
          </a:p>
          <a:p>
            <a:pPr marL="285750" indent="-285750">
              <a:buFont typeface="Arial" panose="020B0604020202020204" pitchFamily="34" charset="0"/>
              <a:buChar char="•"/>
            </a:pPr>
            <a:r>
              <a:rPr lang="en-US" sz="1600" dirty="0" err="1">
                <a:solidFill>
                  <a:prstClr val="white"/>
                </a:solidFill>
              </a:rPr>
              <a:t>Klingberg</a:t>
            </a:r>
            <a:r>
              <a:rPr lang="en-US" sz="1600" dirty="0">
                <a:solidFill>
                  <a:prstClr val="white"/>
                </a:solidFill>
              </a:rPr>
              <a:t> T, Training and plasticity of working memory. </a:t>
            </a:r>
            <a:r>
              <a:rPr lang="en-US" sz="1600" i="1" dirty="0">
                <a:solidFill>
                  <a:prstClr val="white"/>
                </a:solidFill>
              </a:rPr>
              <a:t>Trends </a:t>
            </a:r>
            <a:r>
              <a:rPr lang="en-US" sz="1600" i="1" dirty="0" err="1">
                <a:solidFill>
                  <a:prstClr val="white"/>
                </a:solidFill>
              </a:rPr>
              <a:t>Cogn</a:t>
            </a:r>
            <a:r>
              <a:rPr lang="en-US" sz="1600" i="1" dirty="0">
                <a:solidFill>
                  <a:prstClr val="white"/>
                </a:solidFill>
              </a:rPr>
              <a:t> Sci. </a:t>
            </a:r>
            <a:r>
              <a:rPr lang="en-US" sz="1600" dirty="0">
                <a:solidFill>
                  <a:prstClr val="white"/>
                </a:solidFill>
              </a:rPr>
              <a:t>2010 Jul; 14(7):317-24.</a:t>
            </a:r>
          </a:p>
          <a:p>
            <a:pPr marL="285750" indent="-285750">
              <a:buFont typeface="Arial" panose="020B0604020202020204" pitchFamily="34" charset="0"/>
              <a:buChar char="•"/>
            </a:pPr>
            <a:r>
              <a:rPr lang="en-US" sz="1600" dirty="0" err="1">
                <a:solidFill>
                  <a:prstClr val="white"/>
                </a:solidFill>
              </a:rPr>
              <a:t>Nudo</a:t>
            </a:r>
            <a:r>
              <a:rPr lang="en-US" sz="1600" dirty="0">
                <a:solidFill>
                  <a:prstClr val="white"/>
                </a:solidFill>
              </a:rPr>
              <a:t>, </a:t>
            </a:r>
            <a:r>
              <a:rPr lang="en-US" sz="1600" dirty="0" err="1">
                <a:solidFill>
                  <a:prstClr val="white"/>
                </a:solidFill>
              </a:rPr>
              <a:t>R.J.et</a:t>
            </a:r>
            <a:r>
              <a:rPr lang="en-US" sz="1600" dirty="0">
                <a:solidFill>
                  <a:prstClr val="white"/>
                </a:solidFill>
              </a:rPr>
              <a:t> al. (1996) Use-dependent alterations of movement representations in primary motor cortex of adult squirrel monkeys. </a:t>
            </a:r>
            <a:r>
              <a:rPr lang="en-US" sz="1600" i="1" dirty="0">
                <a:solidFill>
                  <a:prstClr val="white"/>
                </a:solidFill>
              </a:rPr>
              <a:t>J. 	</a:t>
            </a:r>
            <a:r>
              <a:rPr lang="en-US" sz="1600" i="1" dirty="0" err="1">
                <a:solidFill>
                  <a:prstClr val="white"/>
                </a:solidFill>
              </a:rPr>
              <a:t>Neurosci</a:t>
            </a:r>
            <a:r>
              <a:rPr lang="en-US" sz="1600" i="1" dirty="0">
                <a:solidFill>
                  <a:prstClr val="white"/>
                </a:solidFill>
              </a:rPr>
              <a:t>. </a:t>
            </a:r>
            <a:r>
              <a:rPr lang="en-US" sz="1600" dirty="0">
                <a:solidFill>
                  <a:prstClr val="white"/>
                </a:solidFill>
              </a:rPr>
              <a:t>16, 785–807</a:t>
            </a:r>
          </a:p>
          <a:p>
            <a:pPr marL="285750" lvl="0" indent="-285750">
              <a:spcAft>
                <a:spcPts val="1000"/>
              </a:spcAft>
              <a:buClr>
                <a:prstClr val="white"/>
              </a:buClr>
              <a:buSzPct val="100000"/>
              <a:buFont typeface="Arial"/>
              <a:buChar char="•"/>
            </a:pPr>
            <a:r>
              <a:rPr lang="en-US" sz="1600" dirty="0"/>
              <a:t>Olesen, </a:t>
            </a:r>
            <a:r>
              <a:rPr lang="en-US" sz="1600" dirty="0" err="1"/>
              <a:t>P.et</a:t>
            </a:r>
            <a:r>
              <a:rPr lang="en-US" sz="1600" dirty="0"/>
              <a:t> al.(2004) Increased prefrontal and parietal brain </a:t>
            </a:r>
            <a:r>
              <a:rPr lang="en-US" sz="1600" dirty="0" err="1"/>
              <a:t>activityafter</a:t>
            </a:r>
            <a:r>
              <a:rPr lang="en-US" sz="1600" dirty="0"/>
              <a:t> training of working memory. </a:t>
            </a:r>
            <a:r>
              <a:rPr lang="en-US" sz="1600" i="1" dirty="0"/>
              <a:t>Nat. Neurosci.7</a:t>
            </a:r>
            <a:r>
              <a:rPr lang="en-US" sz="1600" dirty="0"/>
              <a:t>, 75-79</a:t>
            </a:r>
            <a:endParaRPr lang="en-US" sz="1600" dirty="0">
              <a:solidFill>
                <a:prstClr val="white"/>
              </a:solidFill>
            </a:endParaRPr>
          </a:p>
          <a:p>
            <a:pPr marL="285750" lvl="0" indent="-285750">
              <a:spcAft>
                <a:spcPts val="1000"/>
              </a:spcAft>
              <a:buClr>
                <a:prstClr val="white"/>
              </a:buClr>
              <a:buSzPct val="100000"/>
              <a:buFont typeface="Arial"/>
              <a:buChar char="•"/>
            </a:pPr>
            <a:r>
              <a:rPr lang="en-US" sz="1600" dirty="0">
                <a:solidFill>
                  <a:prstClr val="white"/>
                </a:solidFill>
              </a:rPr>
              <a:t>Rainer, G. and Miller, E.K. (2000) Effects of visual experience on </a:t>
            </a:r>
            <a:r>
              <a:rPr lang="en-US" sz="1600" dirty="0" err="1">
                <a:solidFill>
                  <a:prstClr val="white"/>
                </a:solidFill>
              </a:rPr>
              <a:t>therepresentation</a:t>
            </a:r>
            <a:r>
              <a:rPr lang="en-US" sz="1600" dirty="0">
                <a:solidFill>
                  <a:prstClr val="white"/>
                </a:solidFill>
              </a:rPr>
              <a:t> of objects in the prefrontal cortex. </a:t>
            </a:r>
            <a:r>
              <a:rPr lang="en-US" sz="1600" i="1" dirty="0">
                <a:solidFill>
                  <a:prstClr val="white"/>
                </a:solidFill>
              </a:rPr>
              <a:t>Neuron 27</a:t>
            </a:r>
            <a:r>
              <a:rPr lang="en-US" sz="1600" dirty="0">
                <a:solidFill>
                  <a:prstClr val="white"/>
                </a:solidFill>
              </a:rPr>
              <a:t>, 179-189</a:t>
            </a:r>
          </a:p>
          <a:p>
            <a:pPr marL="285750" lvl="0" indent="-285750">
              <a:spcAft>
                <a:spcPts val="1000"/>
              </a:spcAft>
              <a:buClr>
                <a:prstClr val="white"/>
              </a:buClr>
              <a:buSzPct val="100000"/>
              <a:buFont typeface="Arial"/>
              <a:buChar char="•"/>
            </a:pPr>
            <a:r>
              <a:rPr lang="en-US" sz="1600" dirty="0" err="1">
                <a:solidFill>
                  <a:prstClr val="white"/>
                </a:solidFill>
              </a:rPr>
              <a:t>Recanzone</a:t>
            </a:r>
            <a:r>
              <a:rPr lang="en-US" sz="1600" dirty="0">
                <a:solidFill>
                  <a:prstClr val="white"/>
                </a:solidFill>
              </a:rPr>
              <a:t>, G.H., et al. (1992) Topographic reorganization of the hand representation in cortical area 3b of owl monkeys trained in a 	frequency-discrimination task. </a:t>
            </a:r>
            <a:r>
              <a:rPr lang="en-US" sz="1600" i="1" dirty="0">
                <a:solidFill>
                  <a:prstClr val="white"/>
                </a:solidFill>
              </a:rPr>
              <a:t>J. Neurophysiol.67</a:t>
            </a:r>
            <a:r>
              <a:rPr lang="en-US" sz="1600" dirty="0">
                <a:solidFill>
                  <a:prstClr val="white"/>
                </a:solidFill>
              </a:rPr>
              <a:t>, 1031–1056</a:t>
            </a:r>
          </a:p>
          <a:p>
            <a:pPr marL="285750" indent="-285750">
              <a:spcAft>
                <a:spcPts val="1000"/>
              </a:spcAft>
              <a:buClr>
                <a:prstClr val="white"/>
              </a:buClr>
              <a:buSzPct val="100000"/>
              <a:buFont typeface="Arial"/>
              <a:buChar char="•"/>
            </a:pPr>
            <a:r>
              <a:rPr lang="en-US" sz="1600" dirty="0"/>
              <a:t>Swallow, K. M., and Jiang, Y. V. (2010). The attentional boost effect: transient increases in attention to one task enhance performance in a 	second task. </a:t>
            </a:r>
            <a:r>
              <a:rPr lang="en-US" sz="1600" i="1" dirty="0"/>
              <a:t>Cognition </a:t>
            </a:r>
            <a:r>
              <a:rPr lang="en-US" sz="1600" dirty="0"/>
              <a:t>115, 118–132. </a:t>
            </a:r>
          </a:p>
          <a:p>
            <a:pPr marL="285750" indent="-285750">
              <a:spcAft>
                <a:spcPts val="1000"/>
              </a:spcAft>
              <a:buClr>
                <a:prstClr val="white"/>
              </a:buClr>
              <a:buSzPct val="100000"/>
              <a:buFont typeface="Arial"/>
              <a:buChar char="•"/>
            </a:pPr>
            <a:r>
              <a:rPr lang="en-US" sz="1600" dirty="0" err="1"/>
              <a:t>Vahdat</a:t>
            </a:r>
            <a:r>
              <a:rPr lang="en-US" sz="1600" dirty="0"/>
              <a:t>, S., Fogel, S., </a:t>
            </a:r>
            <a:r>
              <a:rPr lang="en-US" sz="1600" dirty="0" err="1"/>
              <a:t>Benali</a:t>
            </a:r>
            <a:r>
              <a:rPr lang="en-US" sz="1600" dirty="0"/>
              <a:t>, H., &amp; Doyon, J. (2017). Network-wide reorganization of procedural memory during NREM sleep revealed by 	fMRI. </a:t>
            </a:r>
            <a:r>
              <a:rPr lang="en-US" sz="1600" i="1" dirty="0" err="1"/>
              <a:t>eLife</a:t>
            </a:r>
            <a:r>
              <a:rPr lang="en-US" sz="1600" i="1" dirty="0"/>
              <a:t>, 6</a:t>
            </a:r>
          </a:p>
          <a:p>
            <a:pPr marL="285750" indent="-285750">
              <a:spcAft>
                <a:spcPts val="1000"/>
              </a:spcAft>
              <a:buClr>
                <a:prstClr val="white"/>
              </a:buClr>
              <a:buSzPct val="100000"/>
              <a:buFont typeface="Arial"/>
              <a:buChar char="•"/>
            </a:pPr>
            <a:r>
              <a:rPr lang="en-US" sz="1600" dirty="0"/>
              <a:t>White A (2003). What Happened? Alcohol, Memory Blackouts and the Brain. </a:t>
            </a:r>
            <a:r>
              <a:rPr lang="en-US" sz="1600" i="1" dirty="0"/>
              <a:t>Alcohol Research &amp; Health</a:t>
            </a:r>
            <a:r>
              <a:rPr lang="en-US" sz="1600" dirty="0"/>
              <a:t>, </a:t>
            </a:r>
            <a:r>
              <a:rPr lang="en-US" sz="1600" i="1" dirty="0"/>
              <a:t>27</a:t>
            </a:r>
            <a:r>
              <a:rPr lang="en-US" sz="1600" dirty="0"/>
              <a:t>(2),186-196</a:t>
            </a:r>
            <a:endParaRPr lang="en-US" sz="1600" i="1" dirty="0"/>
          </a:p>
          <a:p>
            <a:pPr>
              <a:spcAft>
                <a:spcPts val="1000"/>
              </a:spcAft>
              <a:buClr>
                <a:prstClr val="white"/>
              </a:buClr>
              <a:buSzPct val="100000"/>
            </a:pPr>
            <a:endParaRPr lang="en-US" sz="1600" dirty="0"/>
          </a:p>
          <a:p>
            <a:pPr marL="285750" indent="-285750">
              <a:spcAft>
                <a:spcPts val="1000"/>
              </a:spcAft>
              <a:buClr>
                <a:prstClr val="white"/>
              </a:buClr>
              <a:buSzPct val="100000"/>
              <a:buFont typeface="Arial"/>
              <a:buChar char="•"/>
            </a:pPr>
            <a:endParaRPr lang="en-US" sz="1600" dirty="0"/>
          </a:p>
          <a:p>
            <a:pPr marL="285750" indent="-285750">
              <a:spcAft>
                <a:spcPts val="1000"/>
              </a:spcAft>
              <a:buClr>
                <a:prstClr val="white"/>
              </a:buClr>
              <a:buSzPct val="100000"/>
              <a:buFont typeface="Arial"/>
              <a:buChar char="•"/>
            </a:pPr>
            <a:endParaRPr lang="en-US" sz="1600" dirty="0"/>
          </a:p>
          <a:p>
            <a:pPr marL="285750" indent="-285750">
              <a:spcAft>
                <a:spcPts val="1000"/>
              </a:spcAft>
              <a:buClr>
                <a:prstClr val="white"/>
              </a:buClr>
              <a:buSzPct val="100000"/>
              <a:buFont typeface="Arial"/>
              <a:buChar char="•"/>
            </a:pPr>
            <a:endParaRPr lang="en-US" sz="1600" dirty="0"/>
          </a:p>
          <a:p>
            <a:pPr marL="285750" indent="-285750">
              <a:spcAft>
                <a:spcPts val="1000"/>
              </a:spcAft>
              <a:buClr>
                <a:prstClr val="white"/>
              </a:buClr>
              <a:buSzPct val="100000"/>
              <a:buFont typeface="Arial"/>
              <a:buChar char="•"/>
            </a:pPr>
            <a:endParaRPr lang="en-US" sz="1600" dirty="0"/>
          </a:p>
          <a:p>
            <a:pPr marL="285750" indent="-285750">
              <a:spcAft>
                <a:spcPts val="1000"/>
              </a:spcAft>
              <a:buClr>
                <a:prstClr val="white"/>
              </a:buClr>
              <a:buSzPct val="100000"/>
              <a:buFont typeface="Arial"/>
              <a:buChar char="•"/>
            </a:pPr>
            <a:endParaRPr lang="en-US" dirty="0"/>
          </a:p>
          <a:p>
            <a:pPr marL="285750" lvl="0" indent="-285750">
              <a:spcAft>
                <a:spcPts val="1000"/>
              </a:spcAft>
              <a:buClr>
                <a:prstClr val="white"/>
              </a:buClr>
              <a:buSzPct val="100000"/>
              <a:buFont typeface="Arial"/>
              <a:buChar char="•"/>
            </a:pPr>
            <a:endParaRPr lang="en-US" dirty="0">
              <a:solidFill>
                <a:prstClr val="white"/>
              </a:solidFill>
            </a:endParaRPr>
          </a:p>
          <a:p>
            <a:pPr lvl="0">
              <a:spcAft>
                <a:spcPts val="1000"/>
              </a:spcAft>
              <a:buClr>
                <a:prstClr val="white"/>
              </a:buClr>
              <a:buSzPct val="100000"/>
            </a:pPr>
            <a:endParaRPr lang="en-US" dirty="0">
              <a:solidFill>
                <a:prstClr val="white"/>
              </a:solidFill>
            </a:endParaRPr>
          </a:p>
        </p:txBody>
      </p:sp>
    </p:spTree>
    <p:extLst>
      <p:ext uri="{BB962C8B-B14F-4D97-AF65-F5344CB8AC3E}">
        <p14:creationId xmlns:p14="http://schemas.microsoft.com/office/powerpoint/2010/main" val="37647492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28F59-70A9-5D49-8973-EA7AEC64D1FD}"/>
              </a:ext>
            </a:extLst>
          </p:cNvPr>
          <p:cNvSpPr>
            <a:spLocks noGrp="1"/>
          </p:cNvSpPr>
          <p:nvPr>
            <p:ph type="title"/>
          </p:nvPr>
        </p:nvSpPr>
        <p:spPr>
          <a:xfrm>
            <a:off x="508000" y="609600"/>
            <a:ext cx="11057467" cy="1456267"/>
          </a:xfrm>
        </p:spPr>
        <p:txBody>
          <a:bodyPr/>
          <a:lstStyle/>
          <a:p>
            <a:r>
              <a:rPr lang="en-US" b="1" dirty="0"/>
              <a:t>Relationship between WM and LTM</a:t>
            </a:r>
          </a:p>
        </p:txBody>
      </p:sp>
      <p:sp>
        <p:nvSpPr>
          <p:cNvPr id="3" name="Content Placeholder 2">
            <a:extLst>
              <a:ext uri="{FF2B5EF4-FFF2-40B4-BE49-F238E27FC236}">
                <a16:creationId xmlns:a16="http://schemas.microsoft.com/office/drawing/2014/main" id="{7679DF44-0FC5-2744-9959-712633A6471B}"/>
              </a:ext>
            </a:extLst>
          </p:cNvPr>
          <p:cNvSpPr>
            <a:spLocks noGrp="1"/>
          </p:cNvSpPr>
          <p:nvPr>
            <p:ph idx="1"/>
          </p:nvPr>
        </p:nvSpPr>
        <p:spPr/>
        <p:txBody>
          <a:bodyPr/>
          <a:lstStyle/>
          <a:p>
            <a:pPr marL="0" indent="0">
              <a:buNone/>
            </a:pPr>
            <a:endParaRPr lang="en-US" sz="2400" b="1" u="sng" dirty="0"/>
          </a:p>
          <a:p>
            <a:pPr marL="0" indent="0">
              <a:buNone/>
            </a:pPr>
            <a:r>
              <a:rPr lang="en-US" sz="2400" b="1" u="sng" dirty="0"/>
              <a:t>Episodic Memory</a:t>
            </a:r>
            <a:r>
              <a:rPr lang="en-US" sz="2400" dirty="0"/>
              <a:t> = Stored information about events in one’s life, including information about when they happened and what happened.</a:t>
            </a:r>
            <a:endParaRPr lang="en-US" sz="2400" b="1" u="sng" dirty="0"/>
          </a:p>
          <a:p>
            <a:pPr marL="0" indent="0">
              <a:buNone/>
            </a:pPr>
            <a:endParaRPr lang="en-US" sz="2400" b="1" u="sng" dirty="0"/>
          </a:p>
          <a:p>
            <a:pPr marL="0" indent="0">
              <a:buNone/>
            </a:pPr>
            <a:r>
              <a:rPr lang="en-US" sz="2400" b="1" u="sng" dirty="0"/>
              <a:t>Working Memory</a:t>
            </a:r>
            <a:r>
              <a:rPr lang="en-US" sz="2400" b="1" dirty="0"/>
              <a:t> </a:t>
            </a:r>
            <a:r>
              <a:rPr lang="en-US" sz="2400" dirty="0"/>
              <a:t>= The active and conscious maintenance and manipulation of  different types of information.</a:t>
            </a:r>
          </a:p>
          <a:p>
            <a:pPr marL="0" indent="0">
              <a:buNone/>
            </a:pPr>
            <a:endParaRPr lang="en-US" sz="2400"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8860535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28F59-70A9-5D49-8973-EA7AEC64D1FD}"/>
              </a:ext>
            </a:extLst>
          </p:cNvPr>
          <p:cNvSpPr>
            <a:spLocks noGrp="1"/>
          </p:cNvSpPr>
          <p:nvPr>
            <p:ph type="title"/>
          </p:nvPr>
        </p:nvSpPr>
        <p:spPr>
          <a:xfrm>
            <a:off x="508000" y="16932"/>
            <a:ext cx="11057467" cy="1456267"/>
          </a:xfrm>
        </p:spPr>
        <p:txBody>
          <a:bodyPr/>
          <a:lstStyle/>
          <a:p>
            <a:pPr algn="ctr"/>
            <a:r>
              <a:rPr lang="en-US" b="1" dirty="0"/>
              <a:t>A Working Memory Model</a:t>
            </a:r>
          </a:p>
        </p:txBody>
      </p:sp>
      <p:pic>
        <p:nvPicPr>
          <p:cNvPr id="6" name="Picture 5">
            <a:extLst>
              <a:ext uri="{FF2B5EF4-FFF2-40B4-BE49-F238E27FC236}">
                <a16:creationId xmlns:a16="http://schemas.microsoft.com/office/drawing/2014/main" id="{43AB3535-EEA7-7A4A-A180-82624A85F7C9}"/>
              </a:ext>
            </a:extLst>
          </p:cNvPr>
          <p:cNvPicPr>
            <a:picLocks noChangeAspect="1"/>
          </p:cNvPicPr>
          <p:nvPr/>
        </p:nvPicPr>
        <p:blipFill>
          <a:blip r:embed="rId2"/>
          <a:stretch>
            <a:fillRect/>
          </a:stretch>
        </p:blipFill>
        <p:spPr>
          <a:xfrm>
            <a:off x="2095443" y="1810218"/>
            <a:ext cx="7713250" cy="4573651"/>
          </a:xfrm>
          <a:prstGeom prst="rect">
            <a:avLst/>
          </a:prstGeom>
        </p:spPr>
      </p:pic>
    </p:spTree>
    <p:extLst>
      <p:ext uri="{BB962C8B-B14F-4D97-AF65-F5344CB8AC3E}">
        <p14:creationId xmlns:p14="http://schemas.microsoft.com/office/powerpoint/2010/main" val="17529836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B5FD6-C310-6F43-97FF-1D134163E71B}"/>
              </a:ext>
            </a:extLst>
          </p:cNvPr>
          <p:cNvSpPr>
            <a:spLocks noGrp="1"/>
          </p:cNvSpPr>
          <p:nvPr>
            <p:ph type="title"/>
          </p:nvPr>
        </p:nvSpPr>
        <p:spPr>
          <a:xfrm>
            <a:off x="508000" y="16932"/>
            <a:ext cx="11057467" cy="1456267"/>
          </a:xfrm>
        </p:spPr>
        <p:txBody>
          <a:bodyPr/>
          <a:lstStyle/>
          <a:p>
            <a:r>
              <a:rPr lang="en-US" b="1" dirty="0"/>
              <a:t>Relationship of memory to attention</a:t>
            </a:r>
          </a:p>
        </p:txBody>
      </p:sp>
      <p:pic>
        <p:nvPicPr>
          <p:cNvPr id="5" name="Picture 4">
            <a:extLst>
              <a:ext uri="{FF2B5EF4-FFF2-40B4-BE49-F238E27FC236}">
                <a16:creationId xmlns:a16="http://schemas.microsoft.com/office/drawing/2014/main" id="{786C33C6-59B4-EB48-A933-79B4E4F97507}"/>
              </a:ext>
            </a:extLst>
          </p:cNvPr>
          <p:cNvPicPr>
            <a:picLocks noChangeAspect="1"/>
          </p:cNvPicPr>
          <p:nvPr/>
        </p:nvPicPr>
        <p:blipFill>
          <a:blip r:embed="rId2"/>
          <a:stretch>
            <a:fillRect/>
          </a:stretch>
        </p:blipFill>
        <p:spPr>
          <a:xfrm>
            <a:off x="1611339" y="0"/>
            <a:ext cx="8969322" cy="6858000"/>
          </a:xfrm>
          <a:prstGeom prst="rect">
            <a:avLst/>
          </a:prstGeom>
        </p:spPr>
      </p:pic>
      <p:pic>
        <p:nvPicPr>
          <p:cNvPr id="1025" name="Picture 1" descr="page3image3814528">
            <a:extLst>
              <a:ext uri="{FF2B5EF4-FFF2-40B4-BE49-F238E27FC236}">
                <a16:creationId xmlns:a16="http://schemas.microsoft.com/office/drawing/2014/main" id="{921E0C3A-E1AC-1A47-AACE-43437F3A1C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7735" y="1452280"/>
            <a:ext cx="6163734" cy="471344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077B252-1A04-9C49-A1FF-114ACC4807D2}"/>
              </a:ext>
            </a:extLst>
          </p:cNvPr>
          <p:cNvSpPr txBox="1"/>
          <p:nvPr/>
        </p:nvSpPr>
        <p:spPr>
          <a:xfrm>
            <a:off x="2082800" y="6327196"/>
            <a:ext cx="6858000" cy="369332"/>
          </a:xfrm>
          <a:prstGeom prst="rect">
            <a:avLst/>
          </a:prstGeom>
          <a:noFill/>
        </p:spPr>
        <p:txBody>
          <a:bodyPr wrap="square" rtlCol="0">
            <a:spAutoFit/>
          </a:bodyPr>
          <a:lstStyle/>
          <a:p>
            <a:pPr algn="ctr"/>
            <a:r>
              <a:rPr lang="en-US" dirty="0"/>
              <a:t>Swallow &amp; Jiang, 2010</a:t>
            </a:r>
          </a:p>
        </p:txBody>
      </p:sp>
    </p:spTree>
    <p:extLst>
      <p:ext uri="{BB962C8B-B14F-4D97-AF65-F5344CB8AC3E}">
        <p14:creationId xmlns:p14="http://schemas.microsoft.com/office/powerpoint/2010/main" val="3754093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B5FD6-C310-6F43-97FF-1D134163E71B}"/>
              </a:ext>
            </a:extLst>
          </p:cNvPr>
          <p:cNvSpPr>
            <a:spLocks noGrp="1"/>
          </p:cNvSpPr>
          <p:nvPr>
            <p:ph type="title"/>
          </p:nvPr>
        </p:nvSpPr>
        <p:spPr>
          <a:xfrm>
            <a:off x="508000" y="16932"/>
            <a:ext cx="11057467" cy="1456267"/>
          </a:xfrm>
        </p:spPr>
        <p:txBody>
          <a:bodyPr/>
          <a:lstStyle/>
          <a:p>
            <a:r>
              <a:rPr lang="en-US" b="1" dirty="0"/>
              <a:t>Is working memory nature or nurture?</a:t>
            </a:r>
          </a:p>
        </p:txBody>
      </p:sp>
      <p:sp>
        <p:nvSpPr>
          <p:cNvPr id="3" name="TextBox 2">
            <a:extLst>
              <a:ext uri="{FF2B5EF4-FFF2-40B4-BE49-F238E27FC236}">
                <a16:creationId xmlns:a16="http://schemas.microsoft.com/office/drawing/2014/main" id="{B08C9975-4E9A-764E-B675-86663356FFB8}"/>
              </a:ext>
            </a:extLst>
          </p:cNvPr>
          <p:cNvSpPr txBox="1"/>
          <p:nvPr/>
        </p:nvSpPr>
        <p:spPr>
          <a:xfrm>
            <a:off x="135467" y="1185333"/>
            <a:ext cx="11938000" cy="3354765"/>
          </a:xfrm>
          <a:prstGeom prst="rect">
            <a:avLst/>
          </a:prstGeom>
          <a:noFill/>
        </p:spPr>
        <p:txBody>
          <a:bodyPr wrap="square" rtlCol="0">
            <a:spAutoFit/>
          </a:bodyPr>
          <a:lstStyle/>
          <a:p>
            <a:r>
              <a:rPr lang="en-US" sz="2800" dirty="0"/>
              <a:t>WM is largely affected by environmental factors. </a:t>
            </a:r>
          </a:p>
          <a:p>
            <a:endParaRPr lang="en-US" sz="2800" dirty="0"/>
          </a:p>
          <a:p>
            <a:r>
              <a:rPr lang="en-US" sz="2800" dirty="0"/>
              <a:t>However, </a:t>
            </a:r>
            <a:r>
              <a:rPr lang="en-US" sz="2800" dirty="0" err="1"/>
              <a:t>Blokland</a:t>
            </a:r>
            <a:r>
              <a:rPr lang="en-US" sz="2800" dirty="0"/>
              <a:t> et al., (2011) investigated individual variation in task-related fMRI brain activation across the brain in a large sample of  75 MZ, 66 DZ, and 37 unpaired twins. </a:t>
            </a:r>
          </a:p>
          <a:p>
            <a:endParaRPr lang="en-US" dirty="0"/>
          </a:p>
          <a:p>
            <a:endParaRPr lang="en-US" dirty="0"/>
          </a:p>
          <a:p>
            <a:endParaRPr lang="en-US" dirty="0"/>
          </a:p>
          <a:p>
            <a:endParaRPr lang="en-US" dirty="0"/>
          </a:p>
        </p:txBody>
      </p:sp>
      <p:pic>
        <p:nvPicPr>
          <p:cNvPr id="4" name="Picture 3">
            <a:extLst>
              <a:ext uri="{FF2B5EF4-FFF2-40B4-BE49-F238E27FC236}">
                <a16:creationId xmlns:a16="http://schemas.microsoft.com/office/drawing/2014/main" id="{D7E392D5-06FA-854F-8B95-A46528F724F7}"/>
              </a:ext>
            </a:extLst>
          </p:cNvPr>
          <p:cNvPicPr>
            <a:picLocks noChangeAspect="1"/>
          </p:cNvPicPr>
          <p:nvPr/>
        </p:nvPicPr>
        <p:blipFill>
          <a:blip r:embed="rId2"/>
          <a:stretch>
            <a:fillRect/>
          </a:stretch>
        </p:blipFill>
        <p:spPr>
          <a:xfrm>
            <a:off x="859367" y="3678767"/>
            <a:ext cx="10490200" cy="2514600"/>
          </a:xfrm>
          <a:prstGeom prst="rect">
            <a:avLst/>
          </a:prstGeom>
        </p:spPr>
      </p:pic>
    </p:spTree>
    <p:extLst>
      <p:ext uri="{BB962C8B-B14F-4D97-AF65-F5344CB8AC3E}">
        <p14:creationId xmlns:p14="http://schemas.microsoft.com/office/powerpoint/2010/main" val="40132425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B5FD6-C310-6F43-97FF-1D134163E71B}"/>
              </a:ext>
            </a:extLst>
          </p:cNvPr>
          <p:cNvSpPr>
            <a:spLocks noGrp="1"/>
          </p:cNvSpPr>
          <p:nvPr>
            <p:ph type="title"/>
          </p:nvPr>
        </p:nvSpPr>
        <p:spPr>
          <a:xfrm>
            <a:off x="508000" y="16932"/>
            <a:ext cx="11057467" cy="1456267"/>
          </a:xfrm>
        </p:spPr>
        <p:txBody>
          <a:bodyPr/>
          <a:lstStyle/>
          <a:p>
            <a:r>
              <a:rPr lang="en-US" b="1" dirty="0"/>
              <a:t>Is working memory nature or nurture?</a:t>
            </a:r>
          </a:p>
        </p:txBody>
      </p:sp>
      <p:sp>
        <p:nvSpPr>
          <p:cNvPr id="3" name="TextBox 2">
            <a:extLst>
              <a:ext uri="{FF2B5EF4-FFF2-40B4-BE49-F238E27FC236}">
                <a16:creationId xmlns:a16="http://schemas.microsoft.com/office/drawing/2014/main" id="{B08C9975-4E9A-764E-B675-86663356FFB8}"/>
              </a:ext>
            </a:extLst>
          </p:cNvPr>
          <p:cNvSpPr txBox="1"/>
          <p:nvPr/>
        </p:nvSpPr>
        <p:spPr>
          <a:xfrm>
            <a:off x="135467" y="1185333"/>
            <a:ext cx="11938000" cy="1200329"/>
          </a:xfrm>
          <a:prstGeom prst="rect">
            <a:avLst/>
          </a:prstGeom>
          <a:noFill/>
        </p:spPr>
        <p:txBody>
          <a:bodyPr wrap="square" rtlCol="0">
            <a:spAutoFit/>
          </a:bodyPr>
          <a:lstStyle/>
          <a:p>
            <a:r>
              <a:rPr lang="en-US" sz="2400" dirty="0" err="1"/>
              <a:t>Blokland</a:t>
            </a:r>
            <a:r>
              <a:rPr lang="en-US" sz="2400" dirty="0"/>
              <a:t>, et al. found a significant and substantial genetic influence on WM task-related activation across the brain, with genes accounting for up to 65% of the variance, averaging ~33%. Heritable areas include the dorsolateral prefrontal cortex</a:t>
            </a:r>
          </a:p>
        </p:txBody>
      </p:sp>
      <p:pic>
        <p:nvPicPr>
          <p:cNvPr id="5" name="Picture 4">
            <a:extLst>
              <a:ext uri="{FF2B5EF4-FFF2-40B4-BE49-F238E27FC236}">
                <a16:creationId xmlns:a16="http://schemas.microsoft.com/office/drawing/2014/main" id="{981AB304-BF3B-F543-AD4B-CC19AA675918}"/>
              </a:ext>
            </a:extLst>
          </p:cNvPr>
          <p:cNvPicPr>
            <a:picLocks noChangeAspect="1"/>
          </p:cNvPicPr>
          <p:nvPr/>
        </p:nvPicPr>
        <p:blipFill>
          <a:blip r:embed="rId2"/>
          <a:stretch>
            <a:fillRect/>
          </a:stretch>
        </p:blipFill>
        <p:spPr>
          <a:xfrm>
            <a:off x="3587797" y="2452131"/>
            <a:ext cx="4658728" cy="4405869"/>
          </a:xfrm>
          <a:prstGeom prst="rect">
            <a:avLst/>
          </a:prstGeom>
        </p:spPr>
      </p:pic>
    </p:spTree>
    <p:extLst>
      <p:ext uri="{BB962C8B-B14F-4D97-AF65-F5344CB8AC3E}">
        <p14:creationId xmlns:p14="http://schemas.microsoft.com/office/powerpoint/2010/main" val="5058976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679DF44-0FC5-2744-9959-712633A6471B}"/>
              </a:ext>
            </a:extLst>
          </p:cNvPr>
          <p:cNvSpPr>
            <a:spLocks noGrp="1"/>
          </p:cNvSpPr>
          <p:nvPr>
            <p:ph idx="1"/>
          </p:nvPr>
        </p:nvSpPr>
        <p:spPr/>
        <p:txBody>
          <a:bodyPr/>
          <a:lstStyle/>
          <a:p>
            <a:pPr marL="0" indent="0">
              <a:buNone/>
            </a:pPr>
            <a:r>
              <a:rPr lang="en-US" sz="2400" dirty="0"/>
              <a:t>First Challenge: </a:t>
            </a:r>
          </a:p>
          <a:p>
            <a:r>
              <a:rPr lang="en-US" sz="2400" dirty="0"/>
              <a:t>Many effective mnemonic strategies are designed to work within a specific domain and do not always generalize to new situations.</a:t>
            </a:r>
          </a:p>
          <a:p>
            <a:pPr marL="0" indent="0">
              <a:buNone/>
            </a:pPr>
            <a:r>
              <a:rPr lang="en-US" sz="2400" dirty="0"/>
              <a:t>Second Challenge: </a:t>
            </a:r>
          </a:p>
          <a:p>
            <a:r>
              <a:rPr lang="en-US" sz="2400" dirty="0"/>
              <a:t>Spontaneous initiation does not occur even when people know appropriate strategies, it seems to depend on cognitive control.</a:t>
            </a:r>
          </a:p>
          <a:p>
            <a:pPr marL="0" indent="0">
              <a:buNone/>
            </a:pPr>
            <a:endParaRPr lang="en-US" dirty="0"/>
          </a:p>
          <a:p>
            <a:pPr marL="0" indent="0">
              <a:buNone/>
            </a:pPr>
            <a:endParaRPr lang="en-US" dirty="0"/>
          </a:p>
        </p:txBody>
      </p:sp>
      <p:sp>
        <p:nvSpPr>
          <p:cNvPr id="6" name="Title 1">
            <a:extLst>
              <a:ext uri="{FF2B5EF4-FFF2-40B4-BE49-F238E27FC236}">
                <a16:creationId xmlns:a16="http://schemas.microsoft.com/office/drawing/2014/main" id="{EBC4895C-39B7-F241-AECF-F486D2594E29}"/>
              </a:ext>
            </a:extLst>
          </p:cNvPr>
          <p:cNvSpPr>
            <a:spLocks noGrp="1"/>
          </p:cNvSpPr>
          <p:nvPr>
            <p:ph type="title"/>
          </p:nvPr>
        </p:nvSpPr>
        <p:spPr>
          <a:xfrm>
            <a:off x="508000" y="609600"/>
            <a:ext cx="11057467" cy="1456267"/>
          </a:xfrm>
        </p:spPr>
        <p:txBody>
          <a:bodyPr/>
          <a:lstStyle/>
          <a:p>
            <a:r>
              <a:rPr lang="en-US" b="1" dirty="0"/>
              <a:t>Can cognitive training improve episodic memory?</a:t>
            </a:r>
          </a:p>
        </p:txBody>
      </p:sp>
    </p:spTree>
    <p:extLst>
      <p:ext uri="{BB962C8B-B14F-4D97-AF65-F5344CB8AC3E}">
        <p14:creationId xmlns:p14="http://schemas.microsoft.com/office/powerpoint/2010/main" val="4087012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Celestial</Template>
  <TotalTime>2139</TotalTime>
  <Words>2177</Words>
  <Application>Microsoft Macintosh PowerPoint</Application>
  <PresentationFormat>Widescreen</PresentationFormat>
  <Paragraphs>310</Paragraphs>
  <Slides>38</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38</vt:i4>
      </vt:variant>
    </vt:vector>
  </HeadingPairs>
  <TitlesOfParts>
    <vt:vector size="43" baseType="lpstr">
      <vt:lpstr>Arial</vt:lpstr>
      <vt:lpstr>Calibri</vt:lpstr>
      <vt:lpstr>Calibri Light</vt:lpstr>
      <vt:lpstr>Wingdings</vt:lpstr>
      <vt:lpstr>Celestial</vt:lpstr>
      <vt:lpstr>Current Topics in Memory</vt:lpstr>
      <vt:lpstr>Some topics of interest</vt:lpstr>
      <vt:lpstr>Relationship between WM and LTM</vt:lpstr>
      <vt:lpstr>Relationship between WM and LTM</vt:lpstr>
      <vt:lpstr>A Working Memory Model</vt:lpstr>
      <vt:lpstr>Relationship of memory to attention</vt:lpstr>
      <vt:lpstr>Is working memory nature or nurture?</vt:lpstr>
      <vt:lpstr>Is working memory nature or nurture?</vt:lpstr>
      <vt:lpstr>Can cognitive training improve episodic memory?</vt:lpstr>
      <vt:lpstr>Can cognitive training improve episodic memory?</vt:lpstr>
      <vt:lpstr>Can cognitive training improve episodic memory?</vt:lpstr>
      <vt:lpstr>PowerPoint Presentation</vt:lpstr>
      <vt:lpstr>Can cognitive training improve episodic memory?</vt:lpstr>
      <vt:lpstr>Human Brain areas impacted by implicit wm tasks</vt:lpstr>
      <vt:lpstr>Human Brain areas impacted by implicit wm tasks</vt:lpstr>
      <vt:lpstr>Human Brain areas impacted by implicit wm tasks</vt:lpstr>
      <vt:lpstr>Can cognitive training improve episodic memory?</vt:lpstr>
      <vt:lpstr>Sleep and memory</vt:lpstr>
      <vt:lpstr>Sleep and memory</vt:lpstr>
      <vt:lpstr>Sleep and memory</vt:lpstr>
      <vt:lpstr>Sleep and memory</vt:lpstr>
      <vt:lpstr>Circadian Rhythm</vt:lpstr>
      <vt:lpstr>Violating Circadian Rhythms</vt:lpstr>
      <vt:lpstr>Sleep and memory</vt:lpstr>
      <vt:lpstr>Sleep and memory</vt:lpstr>
      <vt:lpstr>The Benefits of Sleep</vt:lpstr>
      <vt:lpstr>Sleep and memory</vt:lpstr>
      <vt:lpstr>Sleep and memory</vt:lpstr>
      <vt:lpstr>Long-Term Potentiation</vt:lpstr>
      <vt:lpstr>Associative LTP</vt:lpstr>
      <vt:lpstr>NMDA receptors</vt:lpstr>
      <vt:lpstr>NMDA receptors</vt:lpstr>
      <vt:lpstr>Effects of stress on Memory</vt:lpstr>
      <vt:lpstr>Effects of alcohol on Memory</vt:lpstr>
      <vt:lpstr>Effects of alcohol on Memory</vt:lpstr>
      <vt:lpstr>Effects of marijuana on Memory</vt:lpstr>
      <vt:lpstr>Effects of marijuana on Memory</vt:lpstr>
      <vt:lpstr>References</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 Siefke</dc:creator>
  <cp:lastModifiedBy>Brian Siefke</cp:lastModifiedBy>
  <cp:revision>68</cp:revision>
  <dcterms:created xsi:type="dcterms:W3CDTF">2018-11-12T18:37:31Z</dcterms:created>
  <dcterms:modified xsi:type="dcterms:W3CDTF">2018-11-14T06:22:32Z</dcterms:modified>
</cp:coreProperties>
</file>