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0" r:id="rId13"/>
    <p:sldId id="263" r:id="rId14"/>
    <p:sldId id="264" r:id="rId15"/>
    <p:sldId id="265" r:id="rId16"/>
    <p:sldId id="261" r:id="rId17"/>
    <p:sldId id="25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45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3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9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9328-7976-46E8-9A3D-B1EC9754F85F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BB82-EEDC-441D-BD0A-40C12797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" TargetMode="External"/><Relationship Id="rId2" Type="http://schemas.openxmlformats.org/officeDocument/2006/relationships/hyperlink" Target="https://www.flickr.com/people/28643050@N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28643050@N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2.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Op-Amp Oscillator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191000" cy="4114800"/>
          </a:xfrm>
        </p:spPr>
        <p:txBody>
          <a:bodyPr/>
          <a:lstStyle/>
          <a:p>
            <a:r>
              <a:rPr lang="en-US" dirty="0" smtClean="0"/>
              <a:t>If input higher than ref, output goes to 9V</a:t>
            </a:r>
          </a:p>
          <a:p>
            <a:r>
              <a:rPr lang="en-US" dirty="0" smtClean="0"/>
              <a:t>If input lower than ref, output goes to 0 V</a:t>
            </a:r>
          </a:p>
          <a:p>
            <a:r>
              <a:rPr lang="en-US" dirty="0" smtClean="0"/>
              <a:t>Nothing in between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2971800" cy="27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esentations\OP-OSC\02676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24589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5029200"/>
            <a:ext cx="2438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pic>
        <p:nvPicPr>
          <p:cNvPr id="3074" name="Picture 2" descr="E:\Presentations\OP-OSC\02676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1" y="1931963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8215"/>
            <a:ext cx="2743200" cy="32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Also called voltage divider</a:t>
            </a:r>
          </a:p>
          <a:p>
            <a:r>
              <a:rPr lang="en-US" sz="2400" dirty="0" smtClean="0"/>
              <a:t>Ohm’s Law: V=IR</a:t>
            </a:r>
          </a:p>
          <a:p>
            <a:r>
              <a:rPr lang="en-US" sz="2400" dirty="0" smtClean="0"/>
              <a:t>Same current flows through both resistors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2743200" cy="327469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15280"/>
              </p:ext>
            </p:extLst>
          </p:nvPr>
        </p:nvGraphicFramePr>
        <p:xfrm>
          <a:off x="4648200" y="3733800"/>
          <a:ext cx="3505200" cy="161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965200" imgH="444500" progId="Equation.DSMT4">
                  <p:embed/>
                </p:oleObj>
              </mc:Choice>
              <mc:Fallback>
                <p:oleObj name="Equation" r:id="rId4" imgW="965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3733800"/>
                        <a:ext cx="3505200" cy="161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8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2514600" cy="3276600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2286000" y="5791200"/>
            <a:ext cx="5175250" cy="914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Arial"/>
                <a:ea typeface="ＭＳ 明朝"/>
                <a:cs typeface="Times New Roman"/>
              </a:rPr>
              <a:t>If R</a:t>
            </a:r>
            <a:r>
              <a:rPr lang="en-US" sz="1800" i="1" baseline="-25000" dirty="0">
                <a:effectLst/>
                <a:latin typeface="Arial"/>
                <a:ea typeface="ＭＳ 明朝"/>
                <a:cs typeface="Times New Roman"/>
              </a:rPr>
              <a:t>1</a:t>
            </a:r>
            <a:r>
              <a:rPr lang="en-US" sz="1800" dirty="0">
                <a:effectLst/>
                <a:latin typeface="Arial"/>
                <a:ea typeface="ＭＳ 明朝"/>
                <a:cs typeface="Times New Roman"/>
              </a:rPr>
              <a:t>=</a:t>
            </a:r>
            <a:r>
              <a:rPr lang="en-US" sz="1800" i="1" dirty="0">
                <a:effectLst/>
                <a:latin typeface="Arial"/>
                <a:ea typeface="ＭＳ 明朝"/>
                <a:cs typeface="Times New Roman"/>
              </a:rPr>
              <a:t>R</a:t>
            </a:r>
            <a:r>
              <a:rPr lang="en-US" sz="1800" i="1" baseline="-25000" dirty="0">
                <a:effectLst/>
                <a:latin typeface="Arial"/>
                <a:ea typeface="ＭＳ 明朝"/>
                <a:cs typeface="Times New Roman"/>
              </a:rPr>
              <a:t>2</a:t>
            </a:r>
            <a:r>
              <a:rPr lang="en-US" sz="1800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800" i="1" dirty="0">
                <a:effectLst/>
                <a:latin typeface="Arial"/>
                <a:ea typeface="ＭＳ 明朝"/>
                <a:cs typeface="Times New Roman"/>
              </a:rPr>
              <a:t>then </a:t>
            </a:r>
            <a:r>
              <a:rPr lang="en-US" sz="1800" i="1" dirty="0" err="1">
                <a:effectLst/>
                <a:latin typeface="Arial"/>
                <a:ea typeface="ＭＳ 明朝"/>
                <a:cs typeface="Times New Roman"/>
              </a:rPr>
              <a:t>V</a:t>
            </a:r>
            <a:r>
              <a:rPr lang="en-US" sz="1800" i="1" baseline="-25000" dirty="0" err="1">
                <a:effectLst/>
                <a:latin typeface="Arial"/>
                <a:ea typeface="ＭＳ 明朝"/>
                <a:cs typeface="Times New Roman"/>
              </a:rPr>
              <a:t>out</a:t>
            </a:r>
            <a:r>
              <a:rPr lang="en-US" sz="18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800" i="1" dirty="0">
                <a:effectLst/>
                <a:latin typeface="Arial"/>
                <a:ea typeface="ＭＳ 明朝"/>
                <a:cs typeface="Times New Roman"/>
              </a:rPr>
              <a:t>will be half of V</a:t>
            </a:r>
            <a:r>
              <a:rPr lang="en-US" sz="1800" i="1" baseline="-25000" dirty="0">
                <a:effectLst/>
                <a:latin typeface="Arial"/>
                <a:ea typeface="ＭＳ 明朝"/>
                <a:cs typeface="Times New Roman"/>
              </a:rPr>
              <a:t>in</a:t>
            </a:r>
            <a:r>
              <a:rPr lang="en-US" sz="1800" dirty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8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953000"/>
            <a:ext cx="1915297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6943"/>
              </p:ext>
            </p:extLst>
          </p:nvPr>
        </p:nvGraphicFramePr>
        <p:xfrm>
          <a:off x="3352800" y="2057400"/>
          <a:ext cx="4922521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1689100" imgH="889000" progId="Equation.DSMT4">
                  <p:embed/>
                </p:oleObj>
              </mc:Choice>
              <mc:Fallback>
                <p:oleObj name="Equation" r:id="rId5" imgW="16891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2057400"/>
                        <a:ext cx="4922521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3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2514600" cy="3276600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1600200" y="5486400"/>
            <a:ext cx="5175250" cy="914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Arial"/>
                <a:ea typeface="ＭＳ 明朝"/>
                <a:cs typeface="Times New Roman"/>
              </a:rPr>
              <a:t>If R</a:t>
            </a:r>
            <a:r>
              <a:rPr lang="en-US" sz="3200" i="1" baseline="-25000" dirty="0">
                <a:effectLst/>
                <a:latin typeface="Arial"/>
                <a:ea typeface="ＭＳ 明朝"/>
                <a:cs typeface="Times New Roman"/>
              </a:rPr>
              <a:t>1</a:t>
            </a:r>
            <a:r>
              <a:rPr lang="en-US" sz="3200" dirty="0">
                <a:effectLst/>
                <a:latin typeface="Arial"/>
                <a:ea typeface="ＭＳ 明朝"/>
                <a:cs typeface="Times New Roman"/>
              </a:rPr>
              <a:t>=</a:t>
            </a:r>
            <a:r>
              <a:rPr lang="en-US" sz="3200" i="1" dirty="0">
                <a:effectLst/>
                <a:latin typeface="Arial"/>
                <a:ea typeface="ＭＳ 明朝"/>
                <a:cs typeface="Times New Roman"/>
              </a:rPr>
              <a:t>R</a:t>
            </a:r>
            <a:r>
              <a:rPr lang="en-US" sz="3200" i="1" baseline="-25000" dirty="0">
                <a:effectLst/>
                <a:latin typeface="Arial"/>
                <a:ea typeface="ＭＳ 明朝"/>
                <a:cs typeface="Times New Roman"/>
              </a:rPr>
              <a:t>2</a:t>
            </a:r>
            <a:r>
              <a:rPr lang="en-US" sz="3200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3200" i="1" dirty="0">
                <a:effectLst/>
                <a:latin typeface="Arial"/>
                <a:ea typeface="ＭＳ 明朝"/>
                <a:cs typeface="Times New Roman"/>
              </a:rPr>
              <a:t>then </a:t>
            </a:r>
            <a:r>
              <a:rPr lang="en-US" sz="3200" i="1" dirty="0" err="1">
                <a:effectLst/>
                <a:latin typeface="Arial"/>
                <a:ea typeface="ＭＳ 明朝"/>
                <a:cs typeface="Times New Roman"/>
              </a:rPr>
              <a:t>V</a:t>
            </a:r>
            <a:r>
              <a:rPr lang="en-US" sz="3200" i="1" baseline="-25000" dirty="0" err="1">
                <a:effectLst/>
                <a:latin typeface="Arial"/>
                <a:ea typeface="ＭＳ 明朝"/>
                <a:cs typeface="Times New Roman"/>
              </a:rPr>
              <a:t>out</a:t>
            </a:r>
            <a:r>
              <a:rPr lang="en-US" sz="32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3200" i="1" dirty="0">
                <a:effectLst/>
                <a:latin typeface="Arial"/>
                <a:ea typeface="ＭＳ 明朝"/>
                <a:cs typeface="Times New Roman"/>
              </a:rPr>
              <a:t>will be half of V</a:t>
            </a:r>
            <a:r>
              <a:rPr lang="en-US" sz="3200" i="1" baseline="-25000" dirty="0">
                <a:effectLst/>
                <a:latin typeface="Arial"/>
                <a:ea typeface="ＭＳ 明朝"/>
                <a:cs typeface="Times New Roman"/>
              </a:rPr>
              <a:t>in</a:t>
            </a:r>
            <a:r>
              <a:rPr lang="en-US" sz="3200" dirty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657600"/>
            <a:ext cx="3657600" cy="145517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74888"/>
              </p:ext>
            </p:extLst>
          </p:nvPr>
        </p:nvGraphicFramePr>
        <p:xfrm>
          <a:off x="2895600" y="2057400"/>
          <a:ext cx="49228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689100" imgH="444500" progId="Equation.DSMT4">
                  <p:embed/>
                </p:oleObj>
              </mc:Choice>
              <mc:Fallback>
                <p:oleObj name="Equation" r:id="rId5" imgW="1689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057400"/>
                        <a:ext cx="4922838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1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752600"/>
            <a:ext cx="2438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Circuit</a:t>
            </a:r>
            <a:endParaRPr lang="en-US" dirty="0"/>
          </a:p>
        </p:txBody>
      </p:sp>
      <p:pic>
        <p:nvPicPr>
          <p:cNvPr id="3074" name="Picture 2" descr="E:\Presentations\OP-OSC\02676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1963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Presentations\OP-OSC\250px-RC_Series_Filter_(with_V&amp;I_Labels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54746"/>
            <a:ext cx="3352800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pic>
        <p:nvPicPr>
          <p:cNvPr id="1026" name="Picture 2" descr="E:\Presentations\OP-OSC\250px-RC_Series_Filter_(with_V&amp;I_Labels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286000"/>
            <a:ext cx="2381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resentations\OP-OSC\720px-Series_RC_capacitor_voltag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55" y="2057400"/>
            <a:ext cx="5726112" cy="40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Presentations\OP-OSC\60f4462a3a49491dfeceb839a2c10de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5" y="4794738"/>
            <a:ext cx="169817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breadboard</a:t>
            </a:r>
          </a:p>
        </p:txBody>
      </p:sp>
      <p:pic>
        <p:nvPicPr>
          <p:cNvPr id="36866" name="Content Placeholder 3" descr="IM000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466975" y="2638425"/>
            <a:ext cx="4648200" cy="3486150"/>
          </a:xfrm>
        </p:spPr>
      </p:pic>
    </p:spTree>
    <p:extLst>
      <p:ext uri="{BB962C8B-B14F-4D97-AF65-F5344CB8AC3E}">
        <p14:creationId xmlns:p14="http://schemas.microsoft.com/office/powerpoint/2010/main" val="42876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buses</a:t>
            </a:r>
          </a:p>
        </p:txBody>
      </p:sp>
      <p:pic>
        <p:nvPicPr>
          <p:cNvPr id="37890" name="Content Placeholder 3" descr="breadbard one bu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544638" y="2017713"/>
            <a:ext cx="3086100" cy="4114800"/>
          </a:xfrm>
        </p:spPr>
      </p:pic>
      <p:sp>
        <p:nvSpPr>
          <p:cNvPr id="3789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Every hole along this green line is electrically connected</a:t>
            </a:r>
          </a:p>
        </p:txBody>
      </p:sp>
    </p:spTree>
    <p:extLst>
      <p:ext uri="{BB962C8B-B14F-4D97-AF65-F5344CB8AC3E}">
        <p14:creationId xmlns:p14="http://schemas.microsoft.com/office/powerpoint/2010/main" val="41421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Reading Schematics: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3657600"/>
            <a:ext cx="3810000" cy="685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Battery</a:t>
            </a:r>
          </a:p>
        </p:txBody>
      </p:sp>
      <p:pic>
        <p:nvPicPr>
          <p:cNvPr id="17411" name="Content Placeholder 6" descr="battery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4238" y="2959100"/>
            <a:ext cx="2171700" cy="2232025"/>
          </a:xfrm>
        </p:spPr>
      </p:pic>
      <p:pic>
        <p:nvPicPr>
          <p:cNvPr id="8" name="Picture 7" descr="duracell_9v.thumbn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752600" y="2590800"/>
            <a:ext cx="236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What</a:t>
            </a:r>
            <a:r>
              <a:rPr lang="ja-JP" altLang="en-US" sz="3200">
                <a:latin typeface="Tahoma" pitchFamily="34" charset="0"/>
              </a:rPr>
              <a:t>’</a:t>
            </a:r>
            <a:r>
              <a:rPr lang="en-US" altLang="ja-JP" sz="3200">
                <a:latin typeface="Tahoma" pitchFamily="34" charset="0"/>
              </a:rPr>
              <a:t>s this?</a:t>
            </a:r>
            <a:endParaRPr lang="en-US" altLang="en-US" sz="3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are four buses you can use</a:t>
            </a:r>
          </a:p>
        </p:txBody>
      </p:sp>
      <p:pic>
        <p:nvPicPr>
          <p:cNvPr id="38914" name="Content Placeholder 7" descr="breadbard all bus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5838" y="2017713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385043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rows connected too</a:t>
            </a:r>
          </a:p>
        </p:txBody>
      </p:sp>
      <p:pic>
        <p:nvPicPr>
          <p:cNvPr id="39938" name="Content Placeholder 3" descr="breadbard one ro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5838" y="2017713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10168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connect to your devices</a:t>
            </a:r>
          </a:p>
        </p:txBody>
      </p:sp>
      <p:pic>
        <p:nvPicPr>
          <p:cNvPr id="40962" name="Content Placeholder 5" descr="IM00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82688" y="2646363"/>
            <a:ext cx="3810000" cy="2857500"/>
          </a:xfrm>
        </p:spPr>
      </p:pic>
      <p:sp>
        <p:nvSpPr>
          <p:cNvPr id="40963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Recommend putting displays across center channel</a:t>
            </a:r>
          </a:p>
        </p:txBody>
      </p:sp>
    </p:spTree>
    <p:extLst>
      <p:ext uri="{BB962C8B-B14F-4D97-AF65-F5344CB8AC3E}">
        <p14:creationId xmlns:p14="http://schemas.microsoft.com/office/powerpoint/2010/main" val="3825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make connections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One end of wire is connected to the bus</a:t>
            </a:r>
          </a:p>
          <a:p>
            <a:pPr lvl="1" eaLnBrk="1" hangingPunct="1"/>
            <a:r>
              <a:rPr lang="en-US" altLang="en-US" smtClean="0"/>
              <a:t>And anything else connected there</a:t>
            </a:r>
          </a:p>
          <a:p>
            <a:pPr eaLnBrk="1" hangingPunct="1"/>
            <a:r>
              <a:rPr lang="en-US" altLang="en-US" smtClean="0"/>
              <a:t>Other end is connected to one pin</a:t>
            </a:r>
          </a:p>
        </p:txBody>
      </p:sp>
      <p:pic>
        <p:nvPicPr>
          <p:cNvPr id="41987" name="Content Placeholder 4" descr="IM00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46363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40078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Connect common anode to positive bus</a:t>
            </a:r>
          </a:p>
        </p:txBody>
      </p:sp>
      <p:pic>
        <p:nvPicPr>
          <p:cNvPr id="47106" name="Content Placeholder 3" descr="IM0000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3" r="-20833"/>
          <a:stretch>
            <a:fillRect/>
          </a:stretch>
        </p:blipFill>
        <p:spPr>
          <a:xfrm rot="5400000">
            <a:off x="2819400" y="2017713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11296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Presentations\OP-OSC\2zt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22" y="1842652"/>
            <a:ext cx="5179478" cy="40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Presentations\OP-OSC\02676x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3" y="2079443"/>
            <a:ext cx="3057837" cy="35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R2 = R3 = R4</a:t>
            </a:r>
          </a:p>
          <a:p>
            <a:r>
              <a:rPr lang="en-US" smtClean="0"/>
              <a:t>Time: R1</a:t>
            </a:r>
            <a:r>
              <a:rPr lang="en-US" dirty="0" smtClean="0"/>
              <a:t>, C1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83138"/>
            <a:ext cx="2447925" cy="1343025"/>
          </a:xfrm>
          <a:prstGeom prst="rect">
            <a:avLst/>
          </a:prstGeom>
        </p:spPr>
      </p:pic>
      <p:pic>
        <p:nvPicPr>
          <p:cNvPr id="5" name="Picture 2" descr="E:\Presentations\OP-OSC\2zt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55" y="1600200"/>
            <a:ext cx="58009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3971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7983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0489" y="31677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0489" y="3601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86306" y="34173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2443" y="1600200"/>
            <a:ext cx="301686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00808" y="3417332"/>
            <a:ext cx="3048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4131214" y="3246087"/>
            <a:ext cx="228600" cy="195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50888" y="3271373"/>
            <a:ext cx="22880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21064" y="4572000"/>
            <a:ext cx="228600" cy="211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44846" y="563317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07086" y="570937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330" y="3363706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schematics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 electrical energy in an electric field (static electricity).</a:t>
            </a:r>
          </a:p>
          <a:p>
            <a:r>
              <a:rPr lang="en-US" dirty="0" smtClean="0"/>
              <a:t>Uses include:</a:t>
            </a:r>
          </a:p>
          <a:p>
            <a:pPr lvl="1"/>
            <a:r>
              <a:rPr lang="en-US" dirty="0" smtClean="0"/>
              <a:t>Timing circuits</a:t>
            </a:r>
          </a:p>
          <a:p>
            <a:pPr lvl="1"/>
            <a:r>
              <a:rPr lang="en-US" dirty="0" smtClean="0"/>
              <a:t>Coupling circuits</a:t>
            </a:r>
          </a:p>
          <a:p>
            <a:pPr lvl="1"/>
            <a:r>
              <a:rPr lang="en-US" dirty="0" smtClean="0"/>
              <a:t>Energy storage</a:t>
            </a:r>
          </a:p>
          <a:p>
            <a:pPr lvl="1"/>
            <a:r>
              <a:rPr lang="en-US" dirty="0" smtClean="0"/>
              <a:t>Bypass circuits</a:t>
            </a:r>
          </a:p>
          <a:p>
            <a:pPr lvl="1"/>
            <a:r>
              <a:rPr lang="en-US" dirty="0" smtClean="0"/>
              <a:t>Filter circuits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566" y="6137199"/>
            <a:ext cx="140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Eric Schrader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CC BY-SA 2.0</a:t>
            </a:r>
            <a:endParaRPr lang="en-US" dirty="0"/>
          </a:p>
        </p:txBody>
      </p:sp>
      <p:pic>
        <p:nvPicPr>
          <p:cNvPr id="2051" name="Picture 3" descr="E:\Presentations\OP-OSC\Types_of_capaci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124200" cy="1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4800600"/>
            <a:ext cx="3581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resentations\OP-OSC\Capacitors_(71895971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2050"/>
            <a:ext cx="7848600" cy="52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566" y="6137199"/>
            <a:ext cx="140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Eric Schrader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CC BY-SA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How about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Resistor</a:t>
            </a:r>
          </a:p>
        </p:txBody>
      </p:sp>
      <p:pic>
        <p:nvPicPr>
          <p:cNvPr id="6" name="Picture 5" descr="resis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69" y="2934775"/>
            <a:ext cx="685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resist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515675"/>
            <a:ext cx="2273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Presentations\OP-OSC\120px-OhmsLaw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9" y="4234961"/>
            <a:ext cx="1143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 = \frac{V}{R} \quad \text{or}\quad V = IR \quad \text{or} \quad R = \frac{V}{I}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73660"/>
            <a:ext cx="5306411" cy="7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popular integrated circuit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" y="2895600"/>
            <a:ext cx="883715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for?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about everything! </a:t>
            </a:r>
          </a:p>
          <a:p>
            <a:r>
              <a:rPr lang="en-US" dirty="0" smtClean="0"/>
              <a:t>Depends on how you hook it up</a:t>
            </a:r>
          </a:p>
          <a:p>
            <a:pPr lvl="1"/>
            <a:r>
              <a:rPr lang="en-US" dirty="0" smtClean="0"/>
              <a:t>Convert current to voltage</a:t>
            </a:r>
          </a:p>
          <a:p>
            <a:pPr lvl="1"/>
            <a:r>
              <a:rPr lang="en-US" dirty="0" smtClean="0"/>
              <a:t>Convert voltage to current</a:t>
            </a:r>
          </a:p>
          <a:p>
            <a:pPr lvl="1"/>
            <a:r>
              <a:rPr lang="en-US" dirty="0" smtClean="0"/>
              <a:t>Amplify voltage</a:t>
            </a:r>
          </a:p>
          <a:p>
            <a:pPr lvl="1"/>
            <a:r>
              <a:rPr lang="en-US" dirty="0" smtClean="0"/>
              <a:t>Amplify current</a:t>
            </a:r>
          </a:p>
          <a:p>
            <a:pPr lvl="1"/>
            <a:r>
              <a:rPr lang="en-US" dirty="0" smtClean="0"/>
              <a:t>Compare voltages</a:t>
            </a:r>
          </a:p>
        </p:txBody>
      </p:sp>
    </p:spTree>
    <p:extLst>
      <p:ext uri="{BB962C8B-B14F-4D97-AF65-F5344CB8AC3E}">
        <p14:creationId xmlns:p14="http://schemas.microsoft.com/office/powerpoint/2010/main" val="19927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This one does NOT have feedback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No connection from output back to input</a:t>
            </a:r>
          </a:p>
          <a:p>
            <a:r>
              <a:rPr lang="en-US" sz="2400" dirty="0" smtClean="0"/>
              <a:t>This will amplify any difference in voltage between the inputs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3429000" cy="18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is about a zillion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Suppose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in</a:t>
            </a:r>
            <a:r>
              <a:rPr lang="en-US" sz="2000" dirty="0" smtClean="0"/>
              <a:t> is greater than 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ref</a:t>
            </a:r>
            <a:r>
              <a:rPr lang="en-US" sz="2000" dirty="0" smtClean="0"/>
              <a:t> (this would be when the room is dark)</a:t>
            </a:r>
            <a:endParaRPr lang="en-US" sz="2000" i="1" dirty="0" smtClean="0"/>
          </a:p>
          <a:p>
            <a:r>
              <a:rPr lang="en-US" sz="2000" dirty="0" smtClean="0"/>
              <a:t>Comparator multiplies difference by a zillion, wants to go to a zillion volts</a:t>
            </a:r>
          </a:p>
          <a:p>
            <a:r>
              <a:rPr lang="en-US" sz="2000" dirty="0" smtClean="0"/>
              <a:t>But, battery is only 9 V, so that’s as high as it can go</a:t>
            </a:r>
          </a:p>
          <a:p>
            <a:r>
              <a:rPr lang="en-US" sz="2000" dirty="0" smtClean="0"/>
              <a:t>Similarly, can’t go lower than 0V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2971800" cy="27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324</Words>
  <Application>Microsoft Office PowerPoint</Application>
  <PresentationFormat>On-screen Show (4:3)</PresentationFormat>
  <Paragraphs>72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Mincho</vt:lpstr>
      <vt:lpstr>MS PGothic</vt:lpstr>
      <vt:lpstr>Arial</vt:lpstr>
      <vt:lpstr>Calibri</vt:lpstr>
      <vt:lpstr>Tahoma</vt:lpstr>
      <vt:lpstr>Times New Roman</vt:lpstr>
      <vt:lpstr>Wingdings</vt:lpstr>
      <vt:lpstr>Office Theme</vt:lpstr>
      <vt:lpstr>Equation</vt:lpstr>
      <vt:lpstr>Op-Amp Oscillator</vt:lpstr>
      <vt:lpstr>Reading Schematics:</vt:lpstr>
      <vt:lpstr>Reading schematics</vt:lpstr>
      <vt:lpstr>Capacitors</vt:lpstr>
      <vt:lpstr>How about this?</vt:lpstr>
      <vt:lpstr>Operational Amplifier</vt:lpstr>
      <vt:lpstr>What’s it for? </vt:lpstr>
      <vt:lpstr>This one does NOT have feedback</vt:lpstr>
      <vt:lpstr>Gain is about a zillion</vt:lpstr>
      <vt:lpstr>Operation:</vt:lpstr>
      <vt:lpstr>Comparator</vt:lpstr>
      <vt:lpstr>Positive Feedback</vt:lpstr>
      <vt:lpstr>Voltage Divider</vt:lpstr>
      <vt:lpstr>Voltage Divider</vt:lpstr>
      <vt:lpstr>Voltage Divider</vt:lpstr>
      <vt:lpstr>Timing Circuit</vt:lpstr>
      <vt:lpstr>RC Circuit</vt:lpstr>
      <vt:lpstr>The breadboard</vt:lpstr>
      <vt:lpstr>The buses</vt:lpstr>
      <vt:lpstr>There are four buses you can use</vt:lpstr>
      <vt:lpstr>All rows connected too</vt:lpstr>
      <vt:lpstr>To connect to your devices</vt:lpstr>
      <vt:lpstr>To make connections</vt:lpstr>
      <vt:lpstr>Connect common anode to positive bus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Op-Amp Oscillator</dc:title>
  <dc:creator>Buckeye</dc:creator>
  <cp:lastModifiedBy>Betty Lise Anderson</cp:lastModifiedBy>
  <cp:revision>5</cp:revision>
  <dcterms:created xsi:type="dcterms:W3CDTF">2015-07-06T12:19:30Z</dcterms:created>
  <dcterms:modified xsi:type="dcterms:W3CDTF">2015-07-06T16:22:22Z</dcterms:modified>
</cp:coreProperties>
</file>