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58" r:id="rId4"/>
    <p:sldId id="259" r:id="rId5"/>
    <p:sldId id="257" r:id="rId6"/>
    <p:sldId id="268" r:id="rId7"/>
    <p:sldId id="260" r:id="rId8"/>
    <p:sldId id="261" r:id="rId9"/>
    <p:sldId id="262" r:id="rId10"/>
    <p:sldId id="265" r:id="rId11"/>
    <p:sldId id="264" r:id="rId12"/>
    <p:sldId id="263" r:id="rId13"/>
    <p:sldId id="266" r:id="rId14"/>
    <p:sldId id="272" r:id="rId15"/>
    <p:sldId id="271" r:id="rId16"/>
    <p:sldId id="274" r:id="rId17"/>
    <p:sldId id="269" r:id="rId18"/>
    <p:sldId id="267" r:id="rId19"/>
    <p:sldId id="278" r:id="rId20"/>
    <p:sldId id="279" r:id="rId21"/>
    <p:sldId id="280" r:id="rId22"/>
    <p:sldId id="281" r:id="rId23"/>
    <p:sldId id="282" r:id="rId24"/>
    <p:sldId id="283" r:id="rId25"/>
    <p:sldId id="284" r:id="rId26"/>
    <p:sldId id="285" r:id="rId27"/>
    <p:sldId id="286" r:id="rId28"/>
    <p:sldId id="287" r:id="rId29"/>
    <p:sldId id="288" r:id="rId30"/>
    <p:sldId id="277" r:id="rId31"/>
    <p:sldId id="275" r:id="rId32"/>
    <p:sldId id="276" r:id="rId33"/>
    <p:sldId id="289"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123" d="100"/>
          <a:sy n="123" d="100"/>
        </p:scale>
        <p:origin x="114" y="31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4091B5D-9A55-4034-AD2B-C6D42B9BB0BB}" type="datetimeFigureOut">
              <a:rPr lang="en-US" smtClean="0"/>
              <a:t>10/8/2015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F3823F-EAC0-443B-A5B1-92CB98661DFC}" type="slidenum">
              <a:rPr lang="en-US" smtClean="0"/>
              <a:t>‹#›</a:t>
            </a:fld>
            <a:endParaRPr lang="en-US"/>
          </a:p>
        </p:txBody>
      </p:sp>
    </p:spTree>
    <p:extLst>
      <p:ext uri="{BB962C8B-B14F-4D97-AF65-F5344CB8AC3E}">
        <p14:creationId xmlns:p14="http://schemas.microsoft.com/office/powerpoint/2010/main" val="18346874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091B5D-9A55-4034-AD2B-C6D42B9BB0BB}" type="datetimeFigureOut">
              <a:rPr lang="en-US" smtClean="0"/>
              <a:t>10/8/2015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F3823F-EAC0-443B-A5B1-92CB98661DFC}" type="slidenum">
              <a:rPr lang="en-US" smtClean="0"/>
              <a:t>‹#›</a:t>
            </a:fld>
            <a:endParaRPr lang="en-US"/>
          </a:p>
        </p:txBody>
      </p:sp>
    </p:spTree>
    <p:extLst>
      <p:ext uri="{BB962C8B-B14F-4D97-AF65-F5344CB8AC3E}">
        <p14:creationId xmlns:p14="http://schemas.microsoft.com/office/powerpoint/2010/main" val="35417889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091B5D-9A55-4034-AD2B-C6D42B9BB0BB}" type="datetimeFigureOut">
              <a:rPr lang="en-US" smtClean="0"/>
              <a:t>10/8/2015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F3823F-EAC0-443B-A5B1-92CB98661DFC}" type="slidenum">
              <a:rPr lang="en-US" smtClean="0"/>
              <a:t>‹#›</a:t>
            </a:fld>
            <a:endParaRPr lang="en-US"/>
          </a:p>
        </p:txBody>
      </p:sp>
    </p:spTree>
    <p:extLst>
      <p:ext uri="{BB962C8B-B14F-4D97-AF65-F5344CB8AC3E}">
        <p14:creationId xmlns:p14="http://schemas.microsoft.com/office/powerpoint/2010/main" val="1882345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58CBC3E-86B1-459B-9E08-2DDF1477C6F1}" type="datetimeFigureOut">
              <a:rPr lang="en-US">
                <a:solidFill>
                  <a:prstClr val="black">
                    <a:tint val="75000"/>
                  </a:prstClr>
                </a:solidFill>
              </a:rPr>
              <a:pPr/>
              <a:t>10/8/2015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F376866-4F5D-460A-B4CF-63107FA4C87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59683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8CBC3E-86B1-459B-9E08-2DDF1477C6F1}" type="datetimeFigureOut">
              <a:rPr lang="en-US">
                <a:solidFill>
                  <a:prstClr val="black">
                    <a:tint val="75000"/>
                  </a:prstClr>
                </a:solidFill>
              </a:rPr>
              <a:pPr/>
              <a:t>10/8/2015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F376866-4F5D-460A-B4CF-63107FA4C87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05198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8CBC3E-86B1-459B-9E08-2DDF1477C6F1}" type="datetimeFigureOut">
              <a:rPr lang="en-US">
                <a:solidFill>
                  <a:prstClr val="black">
                    <a:tint val="75000"/>
                  </a:prstClr>
                </a:solidFill>
              </a:rPr>
              <a:pPr/>
              <a:t>10/8/2015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F376866-4F5D-460A-B4CF-63107FA4C87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92027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8CBC3E-86B1-459B-9E08-2DDF1477C6F1}" type="datetimeFigureOut">
              <a:rPr lang="en-US">
                <a:solidFill>
                  <a:prstClr val="black">
                    <a:tint val="75000"/>
                  </a:prstClr>
                </a:solidFill>
              </a:rPr>
              <a:pPr/>
              <a:t>10/8/2015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F376866-4F5D-460A-B4CF-63107FA4C87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77440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8CBC3E-86B1-459B-9E08-2DDF1477C6F1}" type="datetimeFigureOut">
              <a:rPr lang="en-US">
                <a:solidFill>
                  <a:prstClr val="black">
                    <a:tint val="75000"/>
                  </a:prstClr>
                </a:solidFill>
              </a:rPr>
              <a:pPr/>
              <a:t>10/8/2015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F376866-4F5D-460A-B4CF-63107FA4C87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22996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8CBC3E-86B1-459B-9E08-2DDF1477C6F1}" type="datetimeFigureOut">
              <a:rPr lang="en-US">
                <a:solidFill>
                  <a:prstClr val="black">
                    <a:tint val="75000"/>
                  </a:prstClr>
                </a:solidFill>
              </a:rPr>
              <a:pPr/>
              <a:t>10/8/2015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F376866-4F5D-460A-B4CF-63107FA4C87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781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8CBC3E-86B1-459B-9E08-2DDF1477C6F1}" type="datetimeFigureOut">
              <a:rPr lang="en-US">
                <a:solidFill>
                  <a:prstClr val="black">
                    <a:tint val="75000"/>
                  </a:prstClr>
                </a:solidFill>
              </a:rPr>
              <a:pPr/>
              <a:t>10/8/2015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F376866-4F5D-460A-B4CF-63107FA4C87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15303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8CBC3E-86B1-459B-9E08-2DDF1477C6F1}" type="datetimeFigureOut">
              <a:rPr lang="en-US">
                <a:solidFill>
                  <a:prstClr val="black">
                    <a:tint val="75000"/>
                  </a:prstClr>
                </a:solidFill>
              </a:rPr>
              <a:pPr/>
              <a:t>10/8/2015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F376866-4F5D-460A-B4CF-63107FA4C87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10551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091B5D-9A55-4034-AD2B-C6D42B9BB0BB}" type="datetimeFigureOut">
              <a:rPr lang="en-US" smtClean="0"/>
              <a:t>10/8/2015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F3823F-EAC0-443B-A5B1-92CB98661DFC}" type="slidenum">
              <a:rPr lang="en-US" smtClean="0"/>
              <a:t>‹#›</a:t>
            </a:fld>
            <a:endParaRPr lang="en-US"/>
          </a:p>
        </p:txBody>
      </p:sp>
    </p:spTree>
    <p:extLst>
      <p:ext uri="{BB962C8B-B14F-4D97-AF65-F5344CB8AC3E}">
        <p14:creationId xmlns:p14="http://schemas.microsoft.com/office/powerpoint/2010/main" val="16184088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8CBC3E-86B1-459B-9E08-2DDF1477C6F1}" type="datetimeFigureOut">
              <a:rPr lang="en-US">
                <a:solidFill>
                  <a:prstClr val="black">
                    <a:tint val="75000"/>
                  </a:prstClr>
                </a:solidFill>
              </a:rPr>
              <a:pPr/>
              <a:t>10/8/2015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F376866-4F5D-460A-B4CF-63107FA4C87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72747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8CBC3E-86B1-459B-9E08-2DDF1477C6F1}" type="datetimeFigureOut">
              <a:rPr lang="en-US">
                <a:solidFill>
                  <a:prstClr val="black">
                    <a:tint val="75000"/>
                  </a:prstClr>
                </a:solidFill>
              </a:rPr>
              <a:pPr/>
              <a:t>10/8/2015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F376866-4F5D-460A-B4CF-63107FA4C87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20379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8CBC3E-86B1-459B-9E08-2DDF1477C6F1}" type="datetimeFigureOut">
              <a:rPr lang="en-US">
                <a:solidFill>
                  <a:prstClr val="black">
                    <a:tint val="75000"/>
                  </a:prstClr>
                </a:solidFill>
              </a:rPr>
              <a:pPr/>
              <a:t>10/8/2015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F376866-4F5D-460A-B4CF-63107FA4C87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42924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4091B5D-9A55-4034-AD2B-C6D42B9BB0BB}" type="datetimeFigureOut">
              <a:rPr lang="en-US" smtClean="0"/>
              <a:t>10/8/2015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F3823F-EAC0-443B-A5B1-92CB98661DFC}" type="slidenum">
              <a:rPr lang="en-US" smtClean="0"/>
              <a:t>‹#›</a:t>
            </a:fld>
            <a:endParaRPr lang="en-US"/>
          </a:p>
        </p:txBody>
      </p:sp>
    </p:spTree>
    <p:extLst>
      <p:ext uri="{BB962C8B-B14F-4D97-AF65-F5344CB8AC3E}">
        <p14:creationId xmlns:p14="http://schemas.microsoft.com/office/powerpoint/2010/main" val="2443755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4091B5D-9A55-4034-AD2B-C6D42B9BB0BB}" type="datetimeFigureOut">
              <a:rPr lang="en-US" smtClean="0"/>
              <a:t>10/8/2015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F3823F-EAC0-443B-A5B1-92CB98661DFC}" type="slidenum">
              <a:rPr lang="en-US" smtClean="0"/>
              <a:t>‹#›</a:t>
            </a:fld>
            <a:endParaRPr lang="en-US"/>
          </a:p>
        </p:txBody>
      </p:sp>
    </p:spTree>
    <p:extLst>
      <p:ext uri="{BB962C8B-B14F-4D97-AF65-F5344CB8AC3E}">
        <p14:creationId xmlns:p14="http://schemas.microsoft.com/office/powerpoint/2010/main" val="18326735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4091B5D-9A55-4034-AD2B-C6D42B9BB0BB}" type="datetimeFigureOut">
              <a:rPr lang="en-US" smtClean="0"/>
              <a:t>10/8/2015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3F3823F-EAC0-443B-A5B1-92CB98661DFC}" type="slidenum">
              <a:rPr lang="en-US" smtClean="0"/>
              <a:t>‹#›</a:t>
            </a:fld>
            <a:endParaRPr lang="en-US"/>
          </a:p>
        </p:txBody>
      </p:sp>
    </p:spTree>
    <p:extLst>
      <p:ext uri="{BB962C8B-B14F-4D97-AF65-F5344CB8AC3E}">
        <p14:creationId xmlns:p14="http://schemas.microsoft.com/office/powerpoint/2010/main" val="9080092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4091B5D-9A55-4034-AD2B-C6D42B9BB0BB}" type="datetimeFigureOut">
              <a:rPr lang="en-US" smtClean="0"/>
              <a:t>10/8/2015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3F3823F-EAC0-443B-A5B1-92CB98661DFC}" type="slidenum">
              <a:rPr lang="en-US" smtClean="0"/>
              <a:t>‹#›</a:t>
            </a:fld>
            <a:endParaRPr lang="en-US"/>
          </a:p>
        </p:txBody>
      </p:sp>
    </p:spTree>
    <p:extLst>
      <p:ext uri="{BB962C8B-B14F-4D97-AF65-F5344CB8AC3E}">
        <p14:creationId xmlns:p14="http://schemas.microsoft.com/office/powerpoint/2010/main" val="24729086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091B5D-9A55-4034-AD2B-C6D42B9BB0BB}" type="datetimeFigureOut">
              <a:rPr lang="en-US" smtClean="0"/>
              <a:t>10/8/2015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3F3823F-EAC0-443B-A5B1-92CB98661DFC}" type="slidenum">
              <a:rPr lang="en-US" smtClean="0"/>
              <a:t>‹#›</a:t>
            </a:fld>
            <a:endParaRPr lang="en-US"/>
          </a:p>
        </p:txBody>
      </p:sp>
    </p:spTree>
    <p:extLst>
      <p:ext uri="{BB962C8B-B14F-4D97-AF65-F5344CB8AC3E}">
        <p14:creationId xmlns:p14="http://schemas.microsoft.com/office/powerpoint/2010/main" val="25698826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091B5D-9A55-4034-AD2B-C6D42B9BB0BB}" type="datetimeFigureOut">
              <a:rPr lang="en-US" smtClean="0"/>
              <a:t>10/8/2015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F3823F-EAC0-443B-A5B1-92CB98661DFC}" type="slidenum">
              <a:rPr lang="en-US" smtClean="0"/>
              <a:t>‹#›</a:t>
            </a:fld>
            <a:endParaRPr lang="en-US"/>
          </a:p>
        </p:txBody>
      </p:sp>
    </p:spTree>
    <p:extLst>
      <p:ext uri="{BB962C8B-B14F-4D97-AF65-F5344CB8AC3E}">
        <p14:creationId xmlns:p14="http://schemas.microsoft.com/office/powerpoint/2010/main" val="20652407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091B5D-9A55-4034-AD2B-C6D42B9BB0BB}" type="datetimeFigureOut">
              <a:rPr lang="en-US" smtClean="0"/>
              <a:t>10/8/2015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F3823F-EAC0-443B-A5B1-92CB98661DFC}" type="slidenum">
              <a:rPr lang="en-US" smtClean="0"/>
              <a:t>‹#›</a:t>
            </a:fld>
            <a:endParaRPr lang="en-US"/>
          </a:p>
        </p:txBody>
      </p:sp>
    </p:spTree>
    <p:extLst>
      <p:ext uri="{BB962C8B-B14F-4D97-AF65-F5344CB8AC3E}">
        <p14:creationId xmlns:p14="http://schemas.microsoft.com/office/powerpoint/2010/main" val="19249970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091B5D-9A55-4034-AD2B-C6D42B9BB0BB}" type="datetimeFigureOut">
              <a:rPr lang="en-US" smtClean="0"/>
              <a:t>10/8/2015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F3823F-EAC0-443B-A5B1-92CB98661DFC}" type="slidenum">
              <a:rPr lang="en-US" smtClean="0"/>
              <a:t>‹#›</a:t>
            </a:fld>
            <a:endParaRPr lang="en-US"/>
          </a:p>
        </p:txBody>
      </p:sp>
    </p:spTree>
    <p:extLst>
      <p:ext uri="{BB962C8B-B14F-4D97-AF65-F5344CB8AC3E}">
        <p14:creationId xmlns:p14="http://schemas.microsoft.com/office/powerpoint/2010/main" val="25086503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8CBC3E-86B1-459B-9E08-2DDF1477C6F1}" type="datetimeFigureOut">
              <a:rPr lang="en-US" smtClean="0">
                <a:solidFill>
                  <a:prstClr val="black">
                    <a:tint val="75000"/>
                  </a:prstClr>
                </a:solidFill>
              </a:rPr>
              <a:pPr/>
              <a:t>10/8/2015</a:t>
            </a:fld>
            <a:endParaRPr lang="en-US" smtClean="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smtClean="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376866-4F5D-460A-B4CF-63107FA4C87D}" type="slidenum">
              <a:rPr lang="en-US" smtClean="0">
                <a:solidFill>
                  <a:prstClr val="black">
                    <a:tint val="75000"/>
                  </a:prstClr>
                </a:solidFill>
              </a:rPr>
              <a:pPr/>
              <a:t>‹#›</a:t>
            </a:fld>
            <a:endParaRPr lang="en-US" smtClean="0">
              <a:solidFill>
                <a:prstClr val="black">
                  <a:tint val="75000"/>
                </a:prstClr>
              </a:solidFill>
            </a:endParaRPr>
          </a:p>
        </p:txBody>
      </p:sp>
    </p:spTree>
    <p:extLst>
      <p:ext uri="{BB962C8B-B14F-4D97-AF65-F5344CB8AC3E}">
        <p14:creationId xmlns:p14="http://schemas.microsoft.com/office/powerpoint/2010/main" val="28268619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creativecommons.org/publicdomain/zero/1.0/deed.en" TargetMode="External"/><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commons.wikimedia.org/w/index.php?title=User:Chetvorno&amp;action=edit&amp;redlink=1" TargetMode="External"/><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hyperlink" Target="http://creativecommons.org/publicdomain/zero/1.0/deed.en"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hyperlink" Target="http://creativecommons.org/licenses/by-sa/3.0" TargetMode="External"/><Relationship Id="rId4" Type="http://schemas.openxmlformats.org/officeDocument/2006/relationships/hyperlink" Target="https://commons.wikimedia.org/w/index.php?title=User:Rowland&amp;action=edit&amp;redlink=1"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commons.wikimedia.org/w/index.php?title=User:Acmefixer&amp;action=edit&amp;redlink=1" TargetMode="External"/><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hyperlink" Target="http://creativecommons.org/licenses/by-sa/3.0"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8.xml"/><Relationship Id="rId4" Type="http://schemas.openxmlformats.org/officeDocument/2006/relationships/image" Target="../media/image28.jpeg"/></Relationships>
</file>

<file path=ppt/slides/_rels/slide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8.xml"/><Relationship Id="rId4" Type="http://schemas.openxmlformats.org/officeDocument/2006/relationships/image" Target="../media/image33.jpeg"/></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8.xml"/><Relationship Id="rId4" Type="http://schemas.openxmlformats.org/officeDocument/2006/relationships/image" Target="../media/image36.jpeg"/></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commons.wikimedia.org/w/index.php?title=User:Chetvorno&amp;action=edit&amp;redlink=1" TargetMode="External"/><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hyperlink" Target="http://creativecommons.org/publicdomain/zero/1.0/deed.en" TargetMode="External"/></Relationships>
</file>

<file path=ppt/slides/_rels/slide6.xml.rels><?xml version="1.0" encoding="UTF-8" standalone="yes"?>
<Relationships xmlns="http://schemas.openxmlformats.org/package/2006/relationships"><Relationship Id="rId8" Type="http://schemas.openxmlformats.org/officeDocument/2006/relationships/hyperlink" Target="http://www.gnu.org/copyleft/fdl.html" TargetMode="External"/><Relationship Id="rId13" Type="http://schemas.openxmlformats.org/officeDocument/2006/relationships/hyperlink" Target="http://creativecommons.org/licenses/by/2.0" TargetMode="External"/><Relationship Id="rId3" Type="http://schemas.openxmlformats.org/officeDocument/2006/relationships/image" Target="../media/image4.png"/><Relationship Id="rId7" Type="http://schemas.openxmlformats.org/officeDocument/2006/relationships/hyperlink" Target="https://commons.wikimedia.org/wiki/User:Ralf_Roletschek" TargetMode="External"/><Relationship Id="rId12" Type="http://schemas.openxmlformats.org/officeDocument/2006/relationships/hyperlink" Target="https://commons.wikimedia.org/wiki/User:Anders" TargetMode="Externa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hyperlink" Target="http://creativecommons.org/licenses/by-sa/3.0" TargetMode="External"/><Relationship Id="rId5" Type="http://schemas.openxmlformats.org/officeDocument/2006/relationships/hyperlink" Target="http://creativecommons.org/licenses/by-sa/4.0" TargetMode="External"/><Relationship Id="rId10" Type="http://schemas.openxmlformats.org/officeDocument/2006/relationships/hyperlink" Target="https://commons.wikimedia.org/wiki/User:Evan-Amos" TargetMode="External"/><Relationship Id="rId4" Type="http://schemas.openxmlformats.org/officeDocument/2006/relationships/image" Target="../media/image5.png"/><Relationship Id="rId9"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Wireless Energy Transfer</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9344052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Faraday’s Experiments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969384" y="2169463"/>
            <a:ext cx="9858375" cy="3476625"/>
          </a:xfrm>
        </p:spPr>
      </p:pic>
      <p:sp>
        <p:nvSpPr>
          <p:cNvPr id="5" name="Rectangle 4"/>
          <p:cNvSpPr/>
          <p:nvPr/>
        </p:nvSpPr>
        <p:spPr>
          <a:xfrm>
            <a:off x="9497651" y="5755531"/>
            <a:ext cx="1330108" cy="646331"/>
          </a:xfrm>
          <a:prstGeom prst="rect">
            <a:avLst/>
          </a:prstGeom>
        </p:spPr>
        <p:txBody>
          <a:bodyPr wrap="none">
            <a:spAutoFit/>
          </a:bodyPr>
          <a:lstStyle/>
          <a:p>
            <a:r>
              <a:rPr lang="en-US" dirty="0" err="1" smtClean="0"/>
              <a:t>Eviatar</a:t>
            </a:r>
            <a:r>
              <a:rPr lang="en-US" dirty="0" smtClean="0"/>
              <a:t> Bach</a:t>
            </a:r>
          </a:p>
          <a:p>
            <a:r>
              <a:rPr lang="en-US" dirty="0" smtClean="0">
                <a:hlinkClick r:id="rId3"/>
              </a:rPr>
              <a:t>CC0</a:t>
            </a:r>
            <a:endParaRPr lang="en-US" dirty="0"/>
          </a:p>
        </p:txBody>
      </p:sp>
    </p:spTree>
    <p:extLst>
      <p:ext uri="{BB962C8B-B14F-4D97-AF65-F5344CB8AC3E}">
        <p14:creationId xmlns:p14="http://schemas.microsoft.com/office/powerpoint/2010/main" val="21009124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Faraday’s Experiments</a:t>
            </a:r>
            <a:endParaRPr lang="en-US" dirty="0"/>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838200" y="2407667"/>
            <a:ext cx="10515600" cy="2667708"/>
          </a:xfrm>
        </p:spPr>
      </p:pic>
      <p:sp>
        <p:nvSpPr>
          <p:cNvPr id="3" name="Rectangle 2"/>
          <p:cNvSpPr/>
          <p:nvPr/>
        </p:nvSpPr>
        <p:spPr>
          <a:xfrm>
            <a:off x="8745278" y="5192190"/>
            <a:ext cx="2608522" cy="600164"/>
          </a:xfrm>
          <a:prstGeom prst="rect">
            <a:avLst/>
          </a:prstGeom>
        </p:spPr>
        <p:txBody>
          <a:bodyPr wrap="square">
            <a:spAutoFit/>
          </a:bodyPr>
          <a:lstStyle/>
          <a:p>
            <a:r>
              <a:rPr lang="en-US" sz="1100" i="1" dirty="0"/>
              <a:t>Physics for Scientists and Engineers: A Strategic Approach with Modern Physics (2nd Edition</a:t>
            </a:r>
            <a:r>
              <a:rPr lang="en-US" sz="1100" i="1" dirty="0" smtClean="0"/>
              <a:t>)</a:t>
            </a:r>
            <a:r>
              <a:rPr lang="en-US" sz="1100" dirty="0" smtClean="0"/>
              <a:t>, Randy Knight</a:t>
            </a:r>
            <a:endParaRPr lang="en-US" sz="1100" i="1" dirty="0"/>
          </a:p>
        </p:txBody>
      </p:sp>
    </p:spTree>
    <p:extLst>
      <p:ext uri="{BB962C8B-B14F-4D97-AF65-F5344CB8AC3E}">
        <p14:creationId xmlns:p14="http://schemas.microsoft.com/office/powerpoint/2010/main" val="9339074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Lenz’s Law</a:t>
            </a:r>
            <a:endParaRPr lang="en-US" dirty="0"/>
          </a:p>
        </p:txBody>
      </p:sp>
      <p:sp>
        <p:nvSpPr>
          <p:cNvPr id="3" name="Content Placeholder 2"/>
          <p:cNvSpPr>
            <a:spLocks noGrp="1"/>
          </p:cNvSpPr>
          <p:nvPr>
            <p:ph idx="1"/>
          </p:nvPr>
        </p:nvSpPr>
        <p:spPr/>
        <p:txBody>
          <a:bodyPr/>
          <a:lstStyle/>
          <a:p>
            <a:r>
              <a:rPr lang="en-US" dirty="0" smtClean="0"/>
              <a:t>If an induced current flows, its direction is always such that it will oppose the change which produced it.</a:t>
            </a:r>
            <a:endParaRPr lang="en-US" dirty="0"/>
          </a:p>
        </p:txBody>
      </p:sp>
      <p:pic>
        <p:nvPicPr>
          <p:cNvPr id="4" name="Content Placeholder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38518" y="3192822"/>
            <a:ext cx="4915282" cy="2990130"/>
          </a:xfrm>
          <a:prstGeom prst="rect">
            <a:avLst/>
          </a:prstGeom>
        </p:spPr>
      </p:pic>
      <p:pic>
        <p:nvPicPr>
          <p:cNvPr id="5" name="Content Placeholder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8200" y="3192822"/>
            <a:ext cx="4915282" cy="2990130"/>
          </a:xfrm>
          <a:prstGeom prst="rect">
            <a:avLst/>
          </a:prstGeom>
        </p:spPr>
      </p:pic>
      <p:sp>
        <p:nvSpPr>
          <p:cNvPr id="8" name="Right Arrow 7"/>
          <p:cNvSpPr/>
          <p:nvPr/>
        </p:nvSpPr>
        <p:spPr>
          <a:xfrm flipH="1">
            <a:off x="4786312" y="5072063"/>
            <a:ext cx="581457" cy="239423"/>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Right Arrow 8"/>
          <p:cNvSpPr/>
          <p:nvPr/>
        </p:nvSpPr>
        <p:spPr>
          <a:xfrm rot="10800000" flipH="1">
            <a:off x="10301287" y="5072062"/>
            <a:ext cx="581457" cy="239423"/>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10" name="TextBox 9"/>
          <p:cNvSpPr txBox="1"/>
          <p:nvPr/>
        </p:nvSpPr>
        <p:spPr>
          <a:xfrm>
            <a:off x="8605838" y="5110163"/>
            <a:ext cx="1391728" cy="369332"/>
          </a:xfrm>
          <a:prstGeom prst="rect">
            <a:avLst/>
          </a:prstGeom>
          <a:noFill/>
        </p:spPr>
        <p:txBody>
          <a:bodyPr wrap="none" rtlCol="0">
            <a:spAutoFit/>
          </a:bodyPr>
          <a:lstStyle/>
          <a:p>
            <a:r>
              <a:rPr lang="en-US" dirty="0" smtClean="0"/>
              <a:t>N                  S</a:t>
            </a:r>
            <a:endParaRPr lang="en-US" dirty="0"/>
          </a:p>
        </p:txBody>
      </p:sp>
      <p:sp>
        <p:nvSpPr>
          <p:cNvPr id="11" name="TextBox 10"/>
          <p:cNvSpPr txBox="1"/>
          <p:nvPr/>
        </p:nvSpPr>
        <p:spPr>
          <a:xfrm>
            <a:off x="3052066" y="5110163"/>
            <a:ext cx="1391728" cy="369332"/>
          </a:xfrm>
          <a:prstGeom prst="rect">
            <a:avLst/>
          </a:prstGeom>
          <a:noFill/>
        </p:spPr>
        <p:txBody>
          <a:bodyPr wrap="none" rtlCol="0">
            <a:spAutoFit/>
          </a:bodyPr>
          <a:lstStyle/>
          <a:p>
            <a:r>
              <a:rPr lang="en-US" dirty="0" smtClean="0"/>
              <a:t>S                  N</a:t>
            </a:r>
            <a:endParaRPr lang="en-US" dirty="0"/>
          </a:p>
        </p:txBody>
      </p:sp>
      <p:pic>
        <p:nvPicPr>
          <p:cNvPr id="6" name="Picture 5"/>
          <p:cNvPicPr>
            <a:picLocks noChangeAspect="1"/>
          </p:cNvPicPr>
          <p:nvPr/>
        </p:nvPicPr>
        <p:blipFill>
          <a:blip r:embed="rId3"/>
          <a:stretch>
            <a:fillRect/>
          </a:stretch>
        </p:blipFill>
        <p:spPr>
          <a:xfrm>
            <a:off x="9476069" y="6196483"/>
            <a:ext cx="1877731" cy="329213"/>
          </a:xfrm>
          <a:prstGeom prst="rect">
            <a:avLst/>
          </a:prstGeom>
        </p:spPr>
      </p:pic>
    </p:spTree>
    <p:extLst>
      <p:ext uri="{BB962C8B-B14F-4D97-AF65-F5344CB8AC3E}">
        <p14:creationId xmlns:p14="http://schemas.microsoft.com/office/powerpoint/2010/main" val="2343894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Faraday’s Law</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867551" y="4035760"/>
            <a:ext cx="2176884" cy="983109"/>
          </a:xfrm>
          <a:prstGeom prst="rect">
            <a:avLst/>
          </a:prstGeom>
        </p:spPr>
      </p:pic>
      <p:pic>
        <p:nvPicPr>
          <p:cNvPr id="8" name="Content Placeholder 7"/>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7261225" y="4035761"/>
            <a:ext cx="2358589" cy="900552"/>
          </a:xfrm>
        </p:spPr>
      </p:pic>
      <p:sp>
        <p:nvSpPr>
          <p:cNvPr id="9" name="TextBox 8"/>
          <p:cNvSpPr txBox="1"/>
          <p:nvPr/>
        </p:nvSpPr>
        <p:spPr>
          <a:xfrm>
            <a:off x="2867551" y="3565860"/>
            <a:ext cx="1922514" cy="369332"/>
          </a:xfrm>
          <a:prstGeom prst="rect">
            <a:avLst/>
          </a:prstGeom>
          <a:noFill/>
        </p:spPr>
        <p:txBody>
          <a:bodyPr wrap="none" rtlCol="0">
            <a:spAutoFit/>
          </a:bodyPr>
          <a:lstStyle/>
          <a:p>
            <a:r>
              <a:rPr lang="en-US" dirty="0" smtClean="0"/>
              <a:t>Single loop of wire</a:t>
            </a:r>
            <a:endParaRPr lang="en-US" dirty="0"/>
          </a:p>
        </p:txBody>
      </p:sp>
      <p:sp>
        <p:nvSpPr>
          <p:cNvPr id="10" name="TextBox 9"/>
          <p:cNvSpPr txBox="1"/>
          <p:nvPr/>
        </p:nvSpPr>
        <p:spPr>
          <a:xfrm>
            <a:off x="7261225" y="3565860"/>
            <a:ext cx="1602362" cy="369332"/>
          </a:xfrm>
          <a:prstGeom prst="rect">
            <a:avLst/>
          </a:prstGeom>
          <a:noFill/>
        </p:spPr>
        <p:txBody>
          <a:bodyPr wrap="none" rtlCol="0">
            <a:spAutoFit/>
          </a:bodyPr>
          <a:lstStyle/>
          <a:p>
            <a:r>
              <a:rPr lang="en-US" dirty="0" smtClean="0"/>
              <a:t>N loops of wire</a:t>
            </a:r>
            <a:endParaRPr lang="en-US" dirty="0"/>
          </a:p>
        </p:txBody>
      </p:sp>
      <p:sp>
        <p:nvSpPr>
          <p:cNvPr id="11" name="Rectangle 10"/>
          <p:cNvSpPr/>
          <p:nvPr/>
        </p:nvSpPr>
        <p:spPr>
          <a:xfrm>
            <a:off x="3048000" y="2166609"/>
            <a:ext cx="6096000" cy="923330"/>
          </a:xfrm>
          <a:prstGeom prst="rect">
            <a:avLst/>
          </a:prstGeom>
        </p:spPr>
        <p:txBody>
          <a:bodyPr>
            <a:spAutoFit/>
          </a:bodyPr>
          <a:lstStyle/>
          <a:p>
            <a:r>
              <a:rPr lang="en-US" dirty="0" smtClean="0"/>
              <a:t>The induced electromotive force in any closed circuit is equal to the negative of the time rate of change of the magnetic flux enclosed by the circuit.</a:t>
            </a:r>
            <a:endParaRPr lang="en-US" dirty="0"/>
          </a:p>
        </p:txBody>
      </p:sp>
      <p:sp>
        <p:nvSpPr>
          <p:cNvPr id="12" name="TextBox 11"/>
          <p:cNvSpPr txBox="1"/>
          <p:nvPr/>
        </p:nvSpPr>
        <p:spPr>
          <a:xfrm>
            <a:off x="7035800" y="6184900"/>
            <a:ext cx="4705775" cy="307777"/>
          </a:xfrm>
          <a:prstGeom prst="rect">
            <a:avLst/>
          </a:prstGeom>
          <a:noFill/>
        </p:spPr>
        <p:txBody>
          <a:bodyPr wrap="none" rtlCol="0">
            <a:spAutoFit/>
          </a:bodyPr>
          <a:lstStyle/>
          <a:p>
            <a:r>
              <a:rPr lang="en-US" sz="1400" dirty="0" smtClean="0"/>
              <a:t>https://en.wikipedia.org/wiki/Faraday%27s_law_of_induction</a:t>
            </a:r>
            <a:endParaRPr lang="en-US" sz="1400" dirty="0"/>
          </a:p>
        </p:txBody>
      </p:sp>
    </p:spTree>
    <p:extLst>
      <p:ext uri="{BB962C8B-B14F-4D97-AF65-F5344CB8AC3E}">
        <p14:creationId xmlns:p14="http://schemas.microsoft.com/office/powerpoint/2010/main" val="35079462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Wireless Energy Transfer</a:t>
            </a:r>
            <a:endParaRPr lang="en-US" dirty="0"/>
          </a:p>
        </p:txBody>
      </p:sp>
      <p:sp>
        <p:nvSpPr>
          <p:cNvPr id="8" name="AutoShape 8" descr="https://upload.wikimedia.org/wikipedia/commons/thumb/7/78/Wireless_power_-_resonant_inductive_coupling.svg/1715px-Wireless_power_-_resonant_inductive_coupling.svg.png"/>
          <p:cNvSpPr>
            <a:spLocks noChangeAspect="1" noChangeArrowheads="1"/>
          </p:cNvSpPr>
          <p:nvPr/>
        </p:nvSpPr>
        <p:spPr bwMode="auto">
          <a:xfrm>
            <a:off x="155575" y="-2125663"/>
            <a:ext cx="11563350" cy="44386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 name="AutoShape 10" descr="https://upload.wikimedia.org/wikipedia/commons/thumb/7/78/Wireless_power_-_resonant_inductive_coupling.svg/1715px-Wireless_power_-_resonant_inductive_coupling.svg.png"/>
          <p:cNvSpPr>
            <a:spLocks noChangeAspect="1" noChangeArrowheads="1"/>
          </p:cNvSpPr>
          <p:nvPr/>
        </p:nvSpPr>
        <p:spPr bwMode="auto">
          <a:xfrm>
            <a:off x="307975" y="-1973263"/>
            <a:ext cx="11563350" cy="44386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4" name="Content Placeholder 1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948518" y="1923247"/>
            <a:ext cx="10294963" cy="4351338"/>
          </a:xfrm>
        </p:spPr>
      </p:pic>
      <p:sp>
        <p:nvSpPr>
          <p:cNvPr id="15" name="TextBox 14"/>
          <p:cNvSpPr txBox="1"/>
          <p:nvPr/>
        </p:nvSpPr>
        <p:spPr>
          <a:xfrm>
            <a:off x="948518" y="1835934"/>
            <a:ext cx="10481074" cy="523220"/>
          </a:xfrm>
          <a:prstGeom prst="rect">
            <a:avLst/>
          </a:prstGeom>
          <a:noFill/>
        </p:spPr>
        <p:txBody>
          <a:bodyPr wrap="none" rtlCol="0">
            <a:spAutoFit/>
          </a:bodyPr>
          <a:lstStyle/>
          <a:p>
            <a:r>
              <a:rPr lang="en-US" sz="2800" dirty="0" smtClean="0"/>
              <a:t>Electromagnetism					Electromagnetic Induction</a:t>
            </a:r>
            <a:endParaRPr lang="en-US" sz="2800" dirty="0"/>
          </a:p>
        </p:txBody>
      </p:sp>
      <p:sp>
        <p:nvSpPr>
          <p:cNvPr id="16" name="TextBox 15"/>
          <p:cNvSpPr txBox="1"/>
          <p:nvPr/>
        </p:nvSpPr>
        <p:spPr>
          <a:xfrm>
            <a:off x="9725891" y="5845185"/>
            <a:ext cx="1168781" cy="646331"/>
          </a:xfrm>
          <a:prstGeom prst="rect">
            <a:avLst/>
          </a:prstGeom>
          <a:noFill/>
        </p:spPr>
        <p:txBody>
          <a:bodyPr wrap="none" rtlCol="0">
            <a:spAutoFit/>
          </a:bodyPr>
          <a:lstStyle/>
          <a:p>
            <a:r>
              <a:rPr lang="en-US" dirty="0" err="1" smtClean="0">
                <a:hlinkClick r:id="rId3" tooltip="User:Chetvorno (page does not exist)"/>
              </a:rPr>
              <a:t>Chetvorno</a:t>
            </a:r>
            <a:endParaRPr lang="en-US" dirty="0" smtClean="0"/>
          </a:p>
          <a:p>
            <a:r>
              <a:rPr lang="en-US" dirty="0" smtClean="0">
                <a:hlinkClick r:id="rId4"/>
              </a:rPr>
              <a:t>CC0</a:t>
            </a:r>
            <a:endParaRPr lang="en-US" dirty="0"/>
          </a:p>
        </p:txBody>
      </p:sp>
    </p:spTree>
    <p:extLst>
      <p:ext uri="{BB962C8B-B14F-4D97-AF65-F5344CB8AC3E}">
        <p14:creationId xmlns:p14="http://schemas.microsoft.com/office/powerpoint/2010/main" val="9152787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Transistor</a:t>
            </a:r>
            <a:endParaRPr lang="en-US"/>
          </a:p>
        </p:txBody>
      </p:sp>
      <p:sp>
        <p:nvSpPr>
          <p:cNvPr id="3" name="Content Placeholder 2"/>
          <p:cNvSpPr>
            <a:spLocks noGrp="1"/>
          </p:cNvSpPr>
          <p:nvPr>
            <p:ph idx="1"/>
          </p:nvPr>
        </p:nvSpPr>
        <p:spPr/>
        <p:txBody>
          <a:bodyPr/>
          <a:lstStyle/>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200400" y="1435100"/>
            <a:ext cx="4737100" cy="4737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721100" y="914400"/>
            <a:ext cx="4381500" cy="26797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Rectangle 4"/>
          <p:cNvSpPr/>
          <p:nvPr/>
        </p:nvSpPr>
        <p:spPr>
          <a:xfrm>
            <a:off x="4521200" y="5219700"/>
            <a:ext cx="2070100" cy="8382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Right Arrow 5"/>
          <p:cNvSpPr/>
          <p:nvPr/>
        </p:nvSpPr>
        <p:spPr>
          <a:xfrm>
            <a:off x="4521200" y="4427538"/>
            <a:ext cx="353291" cy="1350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wn Arrow 6"/>
          <p:cNvSpPr/>
          <p:nvPr/>
        </p:nvSpPr>
        <p:spPr>
          <a:xfrm>
            <a:off x="5084318" y="2825242"/>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own Arrow 7"/>
          <p:cNvSpPr/>
          <p:nvPr/>
        </p:nvSpPr>
        <p:spPr>
          <a:xfrm>
            <a:off x="5084318" y="5079492"/>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616700" y="1435100"/>
            <a:ext cx="4737100" cy="4737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6720609" y="914400"/>
            <a:ext cx="4381500" cy="26797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Rectangle 11"/>
          <p:cNvSpPr/>
          <p:nvPr/>
        </p:nvSpPr>
        <p:spPr>
          <a:xfrm>
            <a:off x="6794500" y="5219700"/>
            <a:ext cx="4381500" cy="26797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55459544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Oscillator Circuit</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171575" y="1690688"/>
            <a:ext cx="3957638" cy="4478380"/>
          </a:xfrm>
        </p:spPr>
      </p:pic>
      <p:sp>
        <p:nvSpPr>
          <p:cNvPr id="5" name="Rectangle 4"/>
          <p:cNvSpPr/>
          <p:nvPr/>
        </p:nvSpPr>
        <p:spPr>
          <a:xfrm>
            <a:off x="3150394" y="4595646"/>
            <a:ext cx="3038475" cy="379095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6" name="Picture 5"/>
          <p:cNvPicPr>
            <a:picLocks noChangeAspect="1"/>
          </p:cNvPicPr>
          <p:nvPr/>
        </p:nvPicPr>
        <p:blipFill>
          <a:blip r:embed="rId3"/>
          <a:stretch>
            <a:fillRect/>
          </a:stretch>
        </p:blipFill>
        <p:spPr>
          <a:xfrm>
            <a:off x="5785281" y="335713"/>
            <a:ext cx="6553084" cy="7188330"/>
          </a:xfrm>
          <a:prstGeom prst="rect">
            <a:avLst/>
          </a:prstGeom>
        </p:spPr>
      </p:pic>
      <p:sp>
        <p:nvSpPr>
          <p:cNvPr id="7" name="TextBox 6"/>
          <p:cNvSpPr txBox="1"/>
          <p:nvPr/>
        </p:nvSpPr>
        <p:spPr>
          <a:xfrm>
            <a:off x="321079" y="5844790"/>
            <a:ext cx="1367618" cy="646331"/>
          </a:xfrm>
          <a:prstGeom prst="rect">
            <a:avLst/>
          </a:prstGeom>
          <a:noFill/>
        </p:spPr>
        <p:txBody>
          <a:bodyPr wrap="none" rtlCol="0">
            <a:spAutoFit/>
          </a:bodyPr>
          <a:lstStyle/>
          <a:p>
            <a:r>
              <a:rPr lang="en-US" dirty="0" smtClean="0">
                <a:hlinkClick r:id="rId4" tooltip="User:Rowland (page does not exist)"/>
              </a:rPr>
              <a:t>Rowland</a:t>
            </a:r>
            <a:endParaRPr lang="en-US" dirty="0" smtClean="0"/>
          </a:p>
          <a:p>
            <a:r>
              <a:rPr lang="en-US" dirty="0" smtClean="0">
                <a:hlinkClick r:id="rId5"/>
              </a:rPr>
              <a:t>CC BY-SA 3.0</a:t>
            </a:r>
            <a:endParaRPr lang="en-US" dirty="0"/>
          </a:p>
        </p:txBody>
      </p:sp>
    </p:spTree>
    <p:extLst>
      <p:ext uri="{BB962C8B-B14F-4D97-AF65-F5344CB8AC3E}">
        <p14:creationId xmlns:p14="http://schemas.microsoft.com/office/powerpoint/2010/main" val="190401832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information</a:t>
            </a:r>
            <a:endParaRPr lang="en-US" dirty="0"/>
          </a:p>
        </p:txBody>
      </p:sp>
      <p:sp>
        <p:nvSpPr>
          <p:cNvPr id="3" name="Content Placeholder 2"/>
          <p:cNvSpPr>
            <a:spLocks noGrp="1"/>
          </p:cNvSpPr>
          <p:nvPr>
            <p:ph idx="1"/>
          </p:nvPr>
        </p:nvSpPr>
        <p:spPr/>
        <p:txBody>
          <a:bodyPr/>
          <a:lstStyle/>
          <a:p>
            <a:r>
              <a:rPr lang="en-US" dirty="0" smtClean="0"/>
              <a:t>Joule Thief</a:t>
            </a:r>
          </a:p>
          <a:p>
            <a:pPr lvl="1"/>
            <a:r>
              <a:rPr lang="en-US" dirty="0" smtClean="0"/>
              <a:t>Steal every last joule of energy from a dead battery.</a:t>
            </a:r>
          </a:p>
          <a:p>
            <a:pPr lvl="1"/>
            <a:endParaRPr lang="en-US" dirty="0"/>
          </a:p>
          <a:p>
            <a:pPr lvl="1"/>
            <a:endParaRPr lang="en-US" dirty="0" smtClean="0"/>
          </a:p>
          <a:p>
            <a:r>
              <a:rPr lang="en-US" dirty="0" smtClean="0"/>
              <a:t>Blocking Oscillator</a:t>
            </a:r>
          </a:p>
          <a:p>
            <a:pPr lvl="1"/>
            <a:endParaRPr lang="en-US" dirty="0" smtClean="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29612" y="944679"/>
            <a:ext cx="3505633" cy="2619402"/>
          </a:xfrm>
          <a:prstGeom prst="rect">
            <a:avLst/>
          </a:prstGeom>
        </p:spPr>
      </p:pic>
      <p:sp>
        <p:nvSpPr>
          <p:cNvPr id="5" name="TextBox 4"/>
          <p:cNvSpPr txBox="1"/>
          <p:nvPr/>
        </p:nvSpPr>
        <p:spPr>
          <a:xfrm>
            <a:off x="10467627" y="3564081"/>
            <a:ext cx="1367618" cy="646331"/>
          </a:xfrm>
          <a:prstGeom prst="rect">
            <a:avLst/>
          </a:prstGeom>
          <a:noFill/>
        </p:spPr>
        <p:txBody>
          <a:bodyPr wrap="none" rtlCol="0">
            <a:spAutoFit/>
          </a:bodyPr>
          <a:lstStyle/>
          <a:p>
            <a:r>
              <a:rPr lang="en-US" dirty="0" err="1" smtClean="0">
                <a:hlinkClick r:id="rId3" tooltip="User:Acmefixer (page does not exist)"/>
              </a:rPr>
              <a:t>Acmefixer</a:t>
            </a:r>
            <a:endParaRPr lang="en-US" dirty="0" smtClean="0"/>
          </a:p>
          <a:p>
            <a:r>
              <a:rPr lang="en-US" dirty="0" smtClean="0">
                <a:hlinkClick r:id="rId4"/>
              </a:rPr>
              <a:t>CC BY-SA 3.0</a:t>
            </a:r>
            <a:endParaRPr lang="en-US" dirty="0"/>
          </a:p>
        </p:txBody>
      </p:sp>
    </p:spTree>
    <p:extLst>
      <p:ext uri="{BB962C8B-B14F-4D97-AF65-F5344CB8AC3E}">
        <p14:creationId xmlns:p14="http://schemas.microsoft.com/office/powerpoint/2010/main" val="46722208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666240" y="-207846"/>
            <a:ext cx="11242732" cy="7495154"/>
          </a:xfrm>
        </p:spPr>
      </p:pic>
      <p:sp>
        <p:nvSpPr>
          <p:cNvPr id="3" name="TextBox 2"/>
          <p:cNvSpPr txBox="1"/>
          <p:nvPr/>
        </p:nvSpPr>
        <p:spPr>
          <a:xfrm>
            <a:off x="1476735" y="439399"/>
            <a:ext cx="3164905" cy="923330"/>
          </a:xfrm>
          <a:prstGeom prst="rect">
            <a:avLst/>
          </a:prstGeom>
          <a:noFill/>
        </p:spPr>
        <p:txBody>
          <a:bodyPr wrap="none" rtlCol="0">
            <a:spAutoFit/>
          </a:bodyPr>
          <a:lstStyle/>
          <a:p>
            <a:r>
              <a:rPr lang="en-US" dirty="0" smtClean="0">
                <a:solidFill>
                  <a:schemeClr val="bg1"/>
                </a:solidFill>
              </a:rPr>
              <a:t>Receiver Materials</a:t>
            </a:r>
          </a:p>
          <a:p>
            <a:pPr marL="285750" indent="-285750">
              <a:buFont typeface="Arial" panose="020B0604020202020204" pitchFamily="34" charset="0"/>
              <a:buChar char="•"/>
            </a:pPr>
            <a:r>
              <a:rPr lang="en-US" dirty="0">
                <a:solidFill>
                  <a:schemeClr val="bg1"/>
                </a:solidFill>
              </a:rPr>
              <a:t>30 AWG Magnet wire (15 ft</a:t>
            </a:r>
            <a:r>
              <a:rPr lang="en-US" dirty="0" smtClean="0">
                <a:solidFill>
                  <a:schemeClr val="bg1"/>
                </a:solidFill>
              </a:rPr>
              <a:t>.)</a:t>
            </a:r>
          </a:p>
          <a:p>
            <a:pPr marL="285750" indent="-285750">
              <a:buFont typeface="Arial" panose="020B0604020202020204" pitchFamily="34" charset="0"/>
              <a:buChar char="•"/>
            </a:pPr>
            <a:r>
              <a:rPr lang="en-US" dirty="0" smtClean="0">
                <a:solidFill>
                  <a:schemeClr val="bg1"/>
                </a:solidFill>
              </a:rPr>
              <a:t>LED</a:t>
            </a:r>
          </a:p>
        </p:txBody>
      </p:sp>
      <p:sp>
        <p:nvSpPr>
          <p:cNvPr id="5" name="TextBox 4"/>
          <p:cNvSpPr txBox="1"/>
          <p:nvPr/>
        </p:nvSpPr>
        <p:spPr>
          <a:xfrm>
            <a:off x="8764291" y="566241"/>
            <a:ext cx="2425485" cy="5355312"/>
          </a:xfrm>
          <a:prstGeom prst="rect">
            <a:avLst/>
          </a:prstGeom>
          <a:noFill/>
        </p:spPr>
        <p:txBody>
          <a:bodyPr wrap="square" rtlCol="0">
            <a:spAutoFit/>
          </a:bodyPr>
          <a:lstStyle/>
          <a:p>
            <a:r>
              <a:rPr lang="en-US" dirty="0" smtClean="0">
                <a:solidFill>
                  <a:schemeClr val="bg1"/>
                </a:solidFill>
              </a:rPr>
              <a:t>Transmitter Materials</a:t>
            </a:r>
          </a:p>
          <a:p>
            <a:pPr marL="285750" indent="-285750">
              <a:buFont typeface="Arial" panose="020B0604020202020204" pitchFamily="34" charset="0"/>
              <a:buChar char="•"/>
            </a:pPr>
            <a:r>
              <a:rPr lang="en-US" dirty="0" smtClean="0">
                <a:solidFill>
                  <a:schemeClr val="bg1"/>
                </a:solidFill>
              </a:rPr>
              <a:t>Transistor (2N3904)</a:t>
            </a:r>
          </a:p>
          <a:p>
            <a:pPr marL="285750" indent="-285750">
              <a:buFont typeface="Arial" panose="020B0604020202020204" pitchFamily="34" charset="0"/>
              <a:buChar char="•"/>
            </a:pPr>
            <a:r>
              <a:rPr lang="en-US" dirty="0" smtClean="0">
                <a:solidFill>
                  <a:schemeClr val="bg1"/>
                </a:solidFill>
              </a:rPr>
              <a:t>Resistor (270 Ohm)</a:t>
            </a:r>
          </a:p>
          <a:p>
            <a:pPr marL="285750" indent="-285750">
              <a:buFont typeface="Arial" panose="020B0604020202020204" pitchFamily="34" charset="0"/>
              <a:buChar char="•"/>
            </a:pPr>
            <a:endParaRPr lang="en-US" dirty="0" smtClean="0">
              <a:solidFill>
                <a:schemeClr val="bg1"/>
              </a:solidFill>
            </a:endParaRPr>
          </a:p>
          <a:p>
            <a:pPr marL="285750" indent="-285750">
              <a:buFont typeface="Arial" panose="020B0604020202020204" pitchFamily="34" charset="0"/>
              <a:buChar char="•"/>
            </a:pPr>
            <a:r>
              <a:rPr lang="en-US" dirty="0" smtClean="0">
                <a:solidFill>
                  <a:schemeClr val="bg1"/>
                </a:solidFill>
              </a:rPr>
              <a:t>3 Long screws</a:t>
            </a:r>
          </a:p>
          <a:p>
            <a:pPr marL="285750" indent="-285750">
              <a:buFont typeface="Arial" panose="020B0604020202020204" pitchFamily="34" charset="0"/>
              <a:buChar char="•"/>
            </a:pPr>
            <a:endParaRPr lang="en-US" dirty="0" smtClean="0">
              <a:solidFill>
                <a:schemeClr val="bg1"/>
              </a:solidFill>
            </a:endParaRPr>
          </a:p>
          <a:p>
            <a:pPr marL="285750" indent="-285750">
              <a:buFont typeface="Arial" panose="020B0604020202020204" pitchFamily="34" charset="0"/>
              <a:buChar char="•"/>
            </a:pPr>
            <a:r>
              <a:rPr lang="en-US" dirty="0" smtClean="0">
                <a:solidFill>
                  <a:schemeClr val="bg1"/>
                </a:solidFill>
              </a:rPr>
              <a:t>Piece of cardboard</a:t>
            </a:r>
          </a:p>
          <a:p>
            <a:endParaRPr lang="en-US" dirty="0" smtClean="0">
              <a:solidFill>
                <a:schemeClr val="bg1"/>
              </a:solidFill>
            </a:endParaRPr>
          </a:p>
          <a:p>
            <a:pPr marL="285750" indent="-285750">
              <a:buFont typeface="Arial" panose="020B0604020202020204" pitchFamily="34" charset="0"/>
              <a:buChar char="•"/>
            </a:pPr>
            <a:endParaRPr lang="en-US" dirty="0" smtClean="0">
              <a:solidFill>
                <a:schemeClr val="bg1"/>
              </a:solidFill>
            </a:endParaRPr>
          </a:p>
          <a:p>
            <a:pPr marL="285750" indent="-285750">
              <a:buFont typeface="Arial" panose="020B0604020202020204" pitchFamily="34" charset="0"/>
              <a:buChar char="•"/>
            </a:pPr>
            <a:r>
              <a:rPr lang="en-US" dirty="0" smtClean="0">
                <a:solidFill>
                  <a:schemeClr val="bg1"/>
                </a:solidFill>
              </a:rPr>
              <a:t>3 Short screws</a:t>
            </a:r>
          </a:p>
          <a:p>
            <a:pPr marL="285750" indent="-285750">
              <a:buFont typeface="Arial" panose="020B0604020202020204" pitchFamily="34" charset="0"/>
              <a:buChar char="•"/>
            </a:pPr>
            <a:endParaRPr lang="en-US" dirty="0" smtClean="0">
              <a:solidFill>
                <a:schemeClr val="bg1"/>
              </a:solidFill>
            </a:endParaRPr>
          </a:p>
          <a:p>
            <a:pPr marL="285750" indent="-285750">
              <a:buFont typeface="Arial" panose="020B0604020202020204" pitchFamily="34" charset="0"/>
              <a:buChar char="•"/>
            </a:pPr>
            <a:endParaRPr lang="en-US" dirty="0" smtClean="0">
              <a:solidFill>
                <a:schemeClr val="bg1"/>
              </a:solidFill>
            </a:endParaRP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smtClean="0">
                <a:solidFill>
                  <a:schemeClr val="bg1"/>
                </a:solidFill>
              </a:rPr>
              <a:t>3 Washers</a:t>
            </a:r>
          </a:p>
          <a:p>
            <a:pPr marL="285750" indent="-285750">
              <a:buFont typeface="Arial" panose="020B0604020202020204" pitchFamily="34" charset="0"/>
              <a:buChar char="•"/>
            </a:pPr>
            <a:r>
              <a:rPr lang="en-US" dirty="0">
                <a:solidFill>
                  <a:schemeClr val="bg1"/>
                </a:solidFill>
              </a:rPr>
              <a:t>AA </a:t>
            </a:r>
            <a:r>
              <a:rPr lang="en-US" dirty="0" smtClean="0">
                <a:solidFill>
                  <a:schemeClr val="bg1"/>
                </a:solidFill>
              </a:rPr>
              <a:t>Battery</a:t>
            </a:r>
          </a:p>
          <a:p>
            <a:pPr marL="285750" indent="-285750">
              <a:buFont typeface="Arial" panose="020B0604020202020204" pitchFamily="34" charset="0"/>
              <a:buChar char="•"/>
            </a:pPr>
            <a:r>
              <a:rPr lang="en-US" dirty="0" smtClean="0">
                <a:solidFill>
                  <a:schemeClr val="bg1"/>
                </a:solidFill>
              </a:rPr>
              <a:t>3 Wing nuts</a:t>
            </a:r>
          </a:p>
          <a:p>
            <a:pPr marL="285750" indent="-285750">
              <a:buFont typeface="Arial" panose="020B0604020202020204" pitchFamily="34" charset="0"/>
              <a:buChar char="•"/>
            </a:pPr>
            <a:endParaRPr lang="en-US" dirty="0" smtClean="0">
              <a:solidFill>
                <a:schemeClr val="bg1"/>
              </a:solidFill>
            </a:endParaRPr>
          </a:p>
          <a:p>
            <a:pPr marL="285750" indent="-285750">
              <a:buFont typeface="Arial" panose="020B0604020202020204" pitchFamily="34" charset="0"/>
              <a:buChar char="•"/>
            </a:pPr>
            <a:r>
              <a:rPr lang="en-US" dirty="0" smtClean="0">
                <a:solidFill>
                  <a:schemeClr val="bg1"/>
                </a:solidFill>
              </a:rPr>
              <a:t>30 AWG Magnet wire (15 ft.)</a:t>
            </a:r>
          </a:p>
        </p:txBody>
      </p:sp>
      <p:cxnSp>
        <p:nvCxnSpPr>
          <p:cNvPr id="7" name="Straight Arrow Connector 6"/>
          <p:cNvCxnSpPr/>
          <p:nvPr/>
        </p:nvCxnSpPr>
        <p:spPr>
          <a:xfrm flipH="1">
            <a:off x="7462434" y="1027906"/>
            <a:ext cx="1301858" cy="150299"/>
          </a:xfrm>
          <a:prstGeom prst="straightConnector1">
            <a:avLst/>
          </a:prstGeom>
          <a:ln w="38100">
            <a:tailEnd type="triangle"/>
          </a:ln>
        </p:spPr>
        <p:style>
          <a:lnRef idx="1">
            <a:schemeClr val="accent4"/>
          </a:lnRef>
          <a:fillRef idx="0">
            <a:schemeClr val="accent4"/>
          </a:fillRef>
          <a:effectRef idx="0">
            <a:schemeClr val="accent4"/>
          </a:effectRef>
          <a:fontRef idx="minor">
            <a:schemeClr val="tx1"/>
          </a:fontRef>
        </p:style>
      </p:cxnSp>
      <p:cxnSp>
        <p:nvCxnSpPr>
          <p:cNvPr id="10" name="Straight Arrow Connector 9"/>
          <p:cNvCxnSpPr/>
          <p:nvPr/>
        </p:nvCxnSpPr>
        <p:spPr>
          <a:xfrm flipH="1">
            <a:off x="6617776" y="1288189"/>
            <a:ext cx="2215151" cy="653306"/>
          </a:xfrm>
          <a:prstGeom prst="straightConnector1">
            <a:avLst/>
          </a:prstGeom>
          <a:ln w="38100">
            <a:tailEnd type="triangle"/>
          </a:ln>
        </p:spPr>
        <p:style>
          <a:lnRef idx="1">
            <a:schemeClr val="accent4"/>
          </a:lnRef>
          <a:fillRef idx="0">
            <a:schemeClr val="accent4"/>
          </a:fillRef>
          <a:effectRef idx="0">
            <a:schemeClr val="accent4"/>
          </a:effectRef>
          <a:fontRef idx="minor">
            <a:schemeClr val="tx1"/>
          </a:fontRef>
        </p:style>
      </p:cxnSp>
      <p:cxnSp>
        <p:nvCxnSpPr>
          <p:cNvPr id="12" name="Straight Arrow Connector 11"/>
          <p:cNvCxnSpPr/>
          <p:nvPr/>
        </p:nvCxnSpPr>
        <p:spPr>
          <a:xfrm flipH="1">
            <a:off x="7516678" y="1820962"/>
            <a:ext cx="1316250" cy="356637"/>
          </a:xfrm>
          <a:prstGeom prst="straightConnector1">
            <a:avLst/>
          </a:prstGeom>
          <a:ln w="38100">
            <a:tailEnd type="triangle"/>
          </a:ln>
        </p:spPr>
        <p:style>
          <a:lnRef idx="1">
            <a:schemeClr val="accent4"/>
          </a:lnRef>
          <a:fillRef idx="0">
            <a:schemeClr val="accent4"/>
          </a:fillRef>
          <a:effectRef idx="0">
            <a:schemeClr val="accent4"/>
          </a:effectRef>
          <a:fontRef idx="minor">
            <a:schemeClr val="tx1"/>
          </a:fontRef>
        </p:style>
      </p:cxnSp>
      <p:cxnSp>
        <p:nvCxnSpPr>
          <p:cNvPr id="14" name="Straight Arrow Connector 13"/>
          <p:cNvCxnSpPr/>
          <p:nvPr/>
        </p:nvCxnSpPr>
        <p:spPr>
          <a:xfrm flipH="1">
            <a:off x="7462434" y="3230512"/>
            <a:ext cx="1370493" cy="38039"/>
          </a:xfrm>
          <a:prstGeom prst="straightConnector1">
            <a:avLst/>
          </a:prstGeom>
          <a:ln w="38100">
            <a:tailEnd type="triangle"/>
          </a:ln>
        </p:spPr>
        <p:style>
          <a:lnRef idx="1">
            <a:schemeClr val="accent4"/>
          </a:lnRef>
          <a:fillRef idx="0">
            <a:schemeClr val="accent4"/>
          </a:fillRef>
          <a:effectRef idx="0">
            <a:schemeClr val="accent4"/>
          </a:effectRef>
          <a:fontRef idx="minor">
            <a:schemeClr val="tx1"/>
          </a:fontRef>
        </p:style>
      </p:cxnSp>
      <p:cxnSp>
        <p:nvCxnSpPr>
          <p:cNvPr id="16" name="Straight Arrow Connector 15"/>
          <p:cNvCxnSpPr/>
          <p:nvPr/>
        </p:nvCxnSpPr>
        <p:spPr>
          <a:xfrm flipH="1" flipV="1">
            <a:off x="7516678" y="4293031"/>
            <a:ext cx="1316249" cy="9921"/>
          </a:xfrm>
          <a:prstGeom prst="straightConnector1">
            <a:avLst/>
          </a:prstGeom>
          <a:ln w="38100">
            <a:tailEnd type="triangle"/>
          </a:ln>
        </p:spPr>
        <p:style>
          <a:lnRef idx="1">
            <a:schemeClr val="accent4"/>
          </a:lnRef>
          <a:fillRef idx="0">
            <a:schemeClr val="accent4"/>
          </a:fillRef>
          <a:effectRef idx="0">
            <a:schemeClr val="accent4"/>
          </a:effectRef>
          <a:fontRef idx="minor">
            <a:schemeClr val="tx1"/>
          </a:fontRef>
        </p:style>
      </p:cxnSp>
      <p:cxnSp>
        <p:nvCxnSpPr>
          <p:cNvPr id="22" name="Straight Arrow Connector 21"/>
          <p:cNvCxnSpPr/>
          <p:nvPr/>
        </p:nvCxnSpPr>
        <p:spPr>
          <a:xfrm flipH="1" flipV="1">
            <a:off x="6287607" y="4484038"/>
            <a:ext cx="2545319" cy="67658"/>
          </a:xfrm>
          <a:prstGeom prst="straightConnector1">
            <a:avLst/>
          </a:prstGeom>
          <a:ln w="38100">
            <a:tailEnd type="triangle"/>
          </a:ln>
        </p:spPr>
        <p:style>
          <a:lnRef idx="1">
            <a:schemeClr val="accent4"/>
          </a:lnRef>
          <a:fillRef idx="0">
            <a:schemeClr val="accent4"/>
          </a:fillRef>
          <a:effectRef idx="0">
            <a:schemeClr val="accent4"/>
          </a:effectRef>
          <a:fontRef idx="minor">
            <a:schemeClr val="tx1"/>
          </a:fontRef>
        </p:style>
      </p:cxnSp>
      <p:cxnSp>
        <p:nvCxnSpPr>
          <p:cNvPr id="25" name="Straight Arrow Connector 24"/>
          <p:cNvCxnSpPr/>
          <p:nvPr/>
        </p:nvCxnSpPr>
        <p:spPr>
          <a:xfrm flipH="1">
            <a:off x="7555977" y="4848999"/>
            <a:ext cx="1276950" cy="131870"/>
          </a:xfrm>
          <a:prstGeom prst="straightConnector1">
            <a:avLst/>
          </a:prstGeom>
          <a:ln w="38100">
            <a:tailEnd type="triangle"/>
          </a:ln>
        </p:spPr>
        <p:style>
          <a:lnRef idx="1">
            <a:schemeClr val="accent4"/>
          </a:lnRef>
          <a:fillRef idx="0">
            <a:schemeClr val="accent4"/>
          </a:fillRef>
          <a:effectRef idx="0">
            <a:schemeClr val="accent4"/>
          </a:effectRef>
          <a:fontRef idx="minor">
            <a:schemeClr val="tx1"/>
          </a:fontRef>
        </p:style>
      </p:cxnSp>
      <p:cxnSp>
        <p:nvCxnSpPr>
          <p:cNvPr id="27" name="Straight Arrow Connector 26"/>
          <p:cNvCxnSpPr/>
          <p:nvPr/>
        </p:nvCxnSpPr>
        <p:spPr>
          <a:xfrm flipH="1">
            <a:off x="7935132" y="5446251"/>
            <a:ext cx="897796" cy="253704"/>
          </a:xfrm>
          <a:prstGeom prst="straightConnector1">
            <a:avLst/>
          </a:prstGeom>
          <a:ln w="38100">
            <a:tailEnd type="triangle"/>
          </a:ln>
        </p:spPr>
        <p:style>
          <a:lnRef idx="1">
            <a:schemeClr val="accent4"/>
          </a:lnRef>
          <a:fillRef idx="0">
            <a:schemeClr val="accent4"/>
          </a:fillRef>
          <a:effectRef idx="0">
            <a:schemeClr val="accent4"/>
          </a:effectRef>
          <a:fontRef idx="minor">
            <a:schemeClr val="tx1"/>
          </a:fontRef>
        </p:style>
      </p:cxnSp>
      <p:cxnSp>
        <p:nvCxnSpPr>
          <p:cNvPr id="33" name="Straight Arrow Connector 32"/>
          <p:cNvCxnSpPr/>
          <p:nvPr/>
        </p:nvCxnSpPr>
        <p:spPr>
          <a:xfrm flipH="1">
            <a:off x="8538734" y="2416916"/>
            <a:ext cx="294192" cy="177659"/>
          </a:xfrm>
          <a:prstGeom prst="straightConnector1">
            <a:avLst/>
          </a:prstGeom>
          <a:ln w="38100">
            <a:tailEnd type="triangle"/>
          </a:ln>
        </p:spPr>
        <p:style>
          <a:lnRef idx="1">
            <a:schemeClr val="accent4"/>
          </a:lnRef>
          <a:fillRef idx="0">
            <a:schemeClr val="accent4"/>
          </a:fillRef>
          <a:effectRef idx="0">
            <a:schemeClr val="accent4"/>
          </a:effectRef>
          <a:fontRef idx="minor">
            <a:schemeClr val="tx1"/>
          </a:fontRef>
        </p:style>
      </p:cxnSp>
      <p:cxnSp>
        <p:nvCxnSpPr>
          <p:cNvPr id="37" name="Straight Arrow Connector 36"/>
          <p:cNvCxnSpPr/>
          <p:nvPr/>
        </p:nvCxnSpPr>
        <p:spPr>
          <a:xfrm>
            <a:off x="3793393" y="1027906"/>
            <a:ext cx="251665" cy="150299"/>
          </a:xfrm>
          <a:prstGeom prst="straightConnector1">
            <a:avLst/>
          </a:prstGeom>
          <a:ln w="38100">
            <a:tailEnd type="triangle"/>
          </a:ln>
        </p:spPr>
        <p:style>
          <a:lnRef idx="1">
            <a:schemeClr val="accent4"/>
          </a:lnRef>
          <a:fillRef idx="0">
            <a:schemeClr val="accent4"/>
          </a:fillRef>
          <a:effectRef idx="0">
            <a:schemeClr val="accent4"/>
          </a:effectRef>
          <a:fontRef idx="minor">
            <a:schemeClr val="tx1"/>
          </a:fontRef>
        </p:style>
      </p:cxnSp>
      <p:cxnSp>
        <p:nvCxnSpPr>
          <p:cNvPr id="39" name="Straight Arrow Connector 38"/>
          <p:cNvCxnSpPr/>
          <p:nvPr/>
        </p:nvCxnSpPr>
        <p:spPr>
          <a:xfrm>
            <a:off x="2317085" y="1202418"/>
            <a:ext cx="1789170" cy="796862"/>
          </a:xfrm>
          <a:prstGeom prst="straightConnector1">
            <a:avLst/>
          </a:prstGeom>
          <a:ln w="38100">
            <a:tailEnd type="triangle"/>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514654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tretch>
            <a:fillRect/>
          </a:stretch>
        </p:blipFill>
        <p:spPr>
          <a:xfrm>
            <a:off x="952500" y="0"/>
            <a:ext cx="10287000" cy="6858000"/>
          </a:xfrm>
          <a:prstGeom prst="rect">
            <a:avLst/>
          </a:prstGeom>
        </p:spPr>
      </p:pic>
      <p:sp>
        <p:nvSpPr>
          <p:cNvPr id="5" name="TextBox 4"/>
          <p:cNvSpPr txBox="1"/>
          <p:nvPr/>
        </p:nvSpPr>
        <p:spPr>
          <a:xfrm>
            <a:off x="6873498" y="3048298"/>
            <a:ext cx="2332495" cy="923330"/>
          </a:xfrm>
          <a:prstGeom prst="rect">
            <a:avLst/>
          </a:prstGeom>
          <a:noFill/>
        </p:spPr>
        <p:txBody>
          <a:bodyPr wrap="square" rtlCol="0">
            <a:spAutoFit/>
          </a:bodyPr>
          <a:lstStyle/>
          <a:p>
            <a:r>
              <a:rPr lang="en-US" dirty="0" smtClean="0">
                <a:solidFill>
                  <a:schemeClr val="bg1"/>
                </a:solidFill>
              </a:rPr>
              <a:t>Push the three long screws through the cardboard</a:t>
            </a:r>
            <a:endParaRPr lang="en-US" dirty="0">
              <a:solidFill>
                <a:schemeClr val="bg1"/>
              </a:solidFill>
            </a:endParaRPr>
          </a:p>
        </p:txBody>
      </p:sp>
    </p:spTree>
    <p:extLst>
      <p:ext uri="{BB962C8B-B14F-4D97-AF65-F5344CB8AC3E}">
        <p14:creationId xmlns:p14="http://schemas.microsoft.com/office/powerpoint/2010/main" val="6014678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1475509" y="98728"/>
            <a:ext cx="9237518" cy="6766578"/>
          </a:xfrm>
        </p:spPr>
      </p:pic>
      <p:sp>
        <p:nvSpPr>
          <p:cNvPr id="4" name="TextBox 3"/>
          <p:cNvSpPr txBox="1"/>
          <p:nvPr/>
        </p:nvSpPr>
        <p:spPr>
          <a:xfrm>
            <a:off x="6094268" y="5984541"/>
            <a:ext cx="4552080" cy="276999"/>
          </a:xfrm>
          <a:prstGeom prst="rect">
            <a:avLst/>
          </a:prstGeom>
          <a:noFill/>
        </p:spPr>
        <p:txBody>
          <a:bodyPr wrap="none" rtlCol="0">
            <a:spAutoFit/>
          </a:bodyPr>
          <a:lstStyle/>
          <a:p>
            <a:r>
              <a:rPr lang="en-US" sz="1200" dirty="0" smtClean="0"/>
              <a:t>http://miovision.com/blog/the-internet-of-things-and-transportation/</a:t>
            </a:r>
            <a:endParaRPr lang="en-US" sz="1200" dirty="0"/>
          </a:p>
        </p:txBody>
      </p:sp>
    </p:spTree>
    <p:extLst>
      <p:ext uri="{BB962C8B-B14F-4D97-AF65-F5344CB8AC3E}">
        <p14:creationId xmlns:p14="http://schemas.microsoft.com/office/powerpoint/2010/main" val="188402851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52500" y="7749"/>
            <a:ext cx="10287000" cy="6858000"/>
          </a:xfrm>
          <a:prstGeom prst="rect">
            <a:avLst/>
          </a:prstGeom>
        </p:spPr>
      </p:pic>
      <p:sp>
        <p:nvSpPr>
          <p:cNvPr id="4" name="TextBox 3"/>
          <p:cNvSpPr txBox="1"/>
          <p:nvPr/>
        </p:nvSpPr>
        <p:spPr>
          <a:xfrm>
            <a:off x="5765371" y="650014"/>
            <a:ext cx="4368375" cy="369332"/>
          </a:xfrm>
          <a:prstGeom prst="rect">
            <a:avLst/>
          </a:prstGeom>
          <a:noFill/>
        </p:spPr>
        <p:txBody>
          <a:bodyPr wrap="none" rtlCol="0">
            <a:spAutoFit/>
          </a:bodyPr>
          <a:lstStyle/>
          <a:p>
            <a:r>
              <a:rPr lang="en-US" b="1" dirty="0" smtClean="0">
                <a:solidFill>
                  <a:schemeClr val="bg1"/>
                </a:solidFill>
              </a:rPr>
              <a:t>1. Start the wire at the top of the cardboard</a:t>
            </a:r>
            <a:endParaRPr lang="en-US" b="1" dirty="0">
              <a:solidFill>
                <a:schemeClr val="bg1"/>
              </a:solidFill>
            </a:endParaRPr>
          </a:p>
        </p:txBody>
      </p:sp>
      <p:cxnSp>
        <p:nvCxnSpPr>
          <p:cNvPr id="7" name="Straight Arrow Connector 6"/>
          <p:cNvCxnSpPr>
            <a:stCxn id="4" idx="1"/>
          </p:cNvCxnSpPr>
          <p:nvPr/>
        </p:nvCxnSpPr>
        <p:spPr>
          <a:xfrm flipH="1" flipV="1">
            <a:off x="5331418" y="534693"/>
            <a:ext cx="433953" cy="299987"/>
          </a:xfrm>
          <a:prstGeom prst="straightConnector1">
            <a:avLst/>
          </a:prstGeom>
          <a:ln w="38100">
            <a:tailEnd type="triangle"/>
          </a:ln>
        </p:spPr>
        <p:style>
          <a:lnRef idx="1">
            <a:schemeClr val="accent4"/>
          </a:lnRef>
          <a:fillRef idx="0">
            <a:schemeClr val="accent4"/>
          </a:fillRef>
          <a:effectRef idx="0">
            <a:schemeClr val="accent4"/>
          </a:effectRef>
          <a:fontRef idx="minor">
            <a:schemeClr val="tx1"/>
          </a:fontRef>
        </p:style>
      </p:cxnSp>
      <p:sp>
        <p:nvSpPr>
          <p:cNvPr id="9" name="TextBox 8"/>
          <p:cNvSpPr txBox="1"/>
          <p:nvPr/>
        </p:nvSpPr>
        <p:spPr>
          <a:xfrm>
            <a:off x="5765371" y="5571639"/>
            <a:ext cx="3262392" cy="650930"/>
          </a:xfrm>
          <a:prstGeom prst="rect">
            <a:avLst/>
          </a:prstGeom>
          <a:noFill/>
        </p:spPr>
        <p:txBody>
          <a:bodyPr wrap="square" rtlCol="0">
            <a:spAutoFit/>
          </a:bodyPr>
          <a:lstStyle/>
          <a:p>
            <a:r>
              <a:rPr lang="en-US" b="1" dirty="0" smtClean="0">
                <a:solidFill>
                  <a:schemeClr val="bg1"/>
                </a:solidFill>
              </a:rPr>
              <a:t>2. Wrap the wire around the triangle 10 times!</a:t>
            </a:r>
            <a:endParaRPr lang="en-US" b="1" dirty="0">
              <a:solidFill>
                <a:schemeClr val="bg1"/>
              </a:solidFill>
            </a:endParaRPr>
          </a:p>
        </p:txBody>
      </p:sp>
      <p:cxnSp>
        <p:nvCxnSpPr>
          <p:cNvPr id="11" name="Straight Arrow Connector 10"/>
          <p:cNvCxnSpPr/>
          <p:nvPr/>
        </p:nvCxnSpPr>
        <p:spPr>
          <a:xfrm>
            <a:off x="4982705" y="4796725"/>
            <a:ext cx="2495227" cy="15499"/>
          </a:xfrm>
          <a:prstGeom prst="straightConnector1">
            <a:avLst/>
          </a:prstGeom>
          <a:ln w="76200">
            <a:tailEnd type="triangle"/>
          </a:ln>
        </p:spPr>
        <p:style>
          <a:lnRef idx="1">
            <a:schemeClr val="accent4"/>
          </a:lnRef>
          <a:fillRef idx="0">
            <a:schemeClr val="accent4"/>
          </a:fillRef>
          <a:effectRef idx="0">
            <a:schemeClr val="accent4"/>
          </a:effectRef>
          <a:fontRef idx="minor">
            <a:schemeClr val="tx1"/>
          </a:fontRef>
        </p:style>
      </p:cxnSp>
      <p:cxnSp>
        <p:nvCxnSpPr>
          <p:cNvPr id="12" name="Straight Arrow Connector 11"/>
          <p:cNvCxnSpPr/>
          <p:nvPr/>
        </p:nvCxnSpPr>
        <p:spPr>
          <a:xfrm flipH="1" flipV="1">
            <a:off x="6369803" y="2797444"/>
            <a:ext cx="1108129" cy="1740976"/>
          </a:xfrm>
          <a:prstGeom prst="straightConnector1">
            <a:avLst/>
          </a:prstGeom>
          <a:ln w="57150">
            <a:tailEnd type="triangle"/>
          </a:ln>
        </p:spPr>
        <p:style>
          <a:lnRef idx="1">
            <a:schemeClr val="accent4"/>
          </a:lnRef>
          <a:fillRef idx="0">
            <a:schemeClr val="accent4"/>
          </a:fillRef>
          <a:effectRef idx="0">
            <a:schemeClr val="accent4"/>
          </a:effectRef>
          <a:fontRef idx="minor">
            <a:schemeClr val="tx1"/>
          </a:fontRef>
        </p:style>
      </p:cxnSp>
      <p:cxnSp>
        <p:nvCxnSpPr>
          <p:cNvPr id="14" name="Straight Arrow Connector 13"/>
          <p:cNvCxnSpPr/>
          <p:nvPr/>
        </p:nvCxnSpPr>
        <p:spPr>
          <a:xfrm flipH="1">
            <a:off x="5203233" y="2797444"/>
            <a:ext cx="880820" cy="1185468"/>
          </a:xfrm>
          <a:prstGeom prst="straightConnector1">
            <a:avLst/>
          </a:prstGeom>
          <a:ln w="57150">
            <a:tailEnd type="triangle"/>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395944072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52500" y="0"/>
            <a:ext cx="10287000" cy="6858000"/>
          </a:xfrm>
          <a:prstGeom prst="rect">
            <a:avLst/>
          </a:prstGeom>
        </p:spPr>
      </p:pic>
      <p:sp>
        <p:nvSpPr>
          <p:cNvPr id="3" name="TextBox 2"/>
          <p:cNvSpPr txBox="1"/>
          <p:nvPr/>
        </p:nvSpPr>
        <p:spPr>
          <a:xfrm>
            <a:off x="976315" y="927863"/>
            <a:ext cx="2921430" cy="4247317"/>
          </a:xfrm>
          <a:prstGeom prst="rect">
            <a:avLst/>
          </a:prstGeom>
          <a:solidFill>
            <a:schemeClr val="accent4">
              <a:alpha val="60000"/>
            </a:schemeClr>
          </a:solidFill>
        </p:spPr>
        <p:txBody>
          <a:bodyPr wrap="square" rtlCol="0">
            <a:spAutoFit/>
          </a:bodyPr>
          <a:lstStyle/>
          <a:p>
            <a:r>
              <a:rPr lang="en-US" b="1" dirty="0" smtClean="0">
                <a:solidFill>
                  <a:schemeClr val="bg1"/>
                </a:solidFill>
              </a:rPr>
              <a:t>1. Make a loop of wire at the top of the triangle.</a:t>
            </a:r>
          </a:p>
          <a:p>
            <a:endParaRPr lang="en-US" b="1" dirty="0">
              <a:solidFill>
                <a:schemeClr val="bg1"/>
              </a:solidFill>
            </a:endParaRPr>
          </a:p>
          <a:p>
            <a:pPr marL="285750" indent="-285750">
              <a:buFont typeface="Arial" panose="020B0604020202020204" pitchFamily="34" charset="0"/>
              <a:buChar char="•"/>
            </a:pPr>
            <a:r>
              <a:rPr lang="en-US" b="1" dirty="0" smtClean="0">
                <a:solidFill>
                  <a:schemeClr val="bg1"/>
                </a:solidFill>
              </a:rPr>
              <a:t>The loop should reach the top of the cardboard.</a:t>
            </a:r>
          </a:p>
          <a:p>
            <a:pPr marL="285750" indent="-285750">
              <a:buFont typeface="Arial" panose="020B0604020202020204" pitchFamily="34" charset="0"/>
              <a:buChar char="•"/>
            </a:pPr>
            <a:endParaRPr lang="en-US" b="1" dirty="0" smtClean="0">
              <a:solidFill>
                <a:schemeClr val="bg1"/>
              </a:solidFill>
            </a:endParaRPr>
          </a:p>
          <a:p>
            <a:pPr marL="285750" indent="-285750">
              <a:buFont typeface="Arial" panose="020B0604020202020204" pitchFamily="34" charset="0"/>
              <a:buChar char="•"/>
            </a:pPr>
            <a:endParaRPr lang="en-US" b="1" dirty="0">
              <a:solidFill>
                <a:schemeClr val="bg1"/>
              </a:solidFill>
            </a:endParaRPr>
          </a:p>
          <a:p>
            <a:pPr marL="285750" indent="-285750">
              <a:buFont typeface="Arial" panose="020B0604020202020204" pitchFamily="34" charset="0"/>
              <a:buChar char="•"/>
            </a:pPr>
            <a:endParaRPr lang="en-US" b="1" dirty="0">
              <a:solidFill>
                <a:schemeClr val="bg1"/>
              </a:solidFill>
            </a:endParaRPr>
          </a:p>
          <a:p>
            <a:r>
              <a:rPr lang="en-US" b="1" dirty="0" smtClean="0">
                <a:solidFill>
                  <a:schemeClr val="bg1"/>
                </a:solidFill>
              </a:rPr>
              <a:t>2. Wrap the remaining wire around the triangle in the same direction as before.</a:t>
            </a:r>
          </a:p>
          <a:p>
            <a:endParaRPr lang="en-US" b="1" dirty="0" smtClean="0">
              <a:solidFill>
                <a:schemeClr val="bg1"/>
              </a:solidFill>
            </a:endParaRPr>
          </a:p>
          <a:p>
            <a:pPr marL="285750" indent="-285750">
              <a:buFont typeface="Arial" panose="020B0604020202020204" pitchFamily="34" charset="0"/>
              <a:buChar char="•"/>
            </a:pPr>
            <a:r>
              <a:rPr lang="en-US" b="1" dirty="0" smtClean="0">
                <a:solidFill>
                  <a:schemeClr val="bg1"/>
                </a:solidFill>
              </a:rPr>
              <a:t>At the end, leave enough wire to reach the top of the board.</a:t>
            </a:r>
            <a:endParaRPr lang="en-US" b="1" dirty="0">
              <a:solidFill>
                <a:schemeClr val="bg1"/>
              </a:solidFill>
            </a:endParaRPr>
          </a:p>
        </p:txBody>
      </p:sp>
      <p:cxnSp>
        <p:nvCxnSpPr>
          <p:cNvPr id="9" name="Straight Arrow Connector 8"/>
          <p:cNvCxnSpPr/>
          <p:nvPr/>
        </p:nvCxnSpPr>
        <p:spPr>
          <a:xfrm flipV="1">
            <a:off x="3500582" y="822037"/>
            <a:ext cx="2854036" cy="1108363"/>
          </a:xfrm>
          <a:prstGeom prst="straightConnector1">
            <a:avLst/>
          </a:prstGeom>
          <a:ln w="57150">
            <a:tailEnd type="triangle"/>
          </a:ln>
        </p:spPr>
        <p:style>
          <a:lnRef idx="1">
            <a:schemeClr val="accent4"/>
          </a:lnRef>
          <a:fillRef idx="0">
            <a:schemeClr val="accent4"/>
          </a:fillRef>
          <a:effectRef idx="0">
            <a:schemeClr val="accent4"/>
          </a:effectRef>
          <a:fontRef idx="minor">
            <a:schemeClr val="tx1"/>
          </a:fontRef>
        </p:style>
      </p:cxnSp>
      <p:sp>
        <p:nvSpPr>
          <p:cNvPr id="28" name="Freeform 27"/>
          <p:cNvSpPr/>
          <p:nvPr/>
        </p:nvSpPr>
        <p:spPr>
          <a:xfrm>
            <a:off x="3082886" y="1050045"/>
            <a:ext cx="5790971" cy="5312503"/>
          </a:xfrm>
          <a:custGeom>
            <a:avLst/>
            <a:gdLst>
              <a:gd name="connsiteX0" fmla="*/ 2059 w 5790971"/>
              <a:gd name="connsiteY0" fmla="*/ 3971636 h 5312503"/>
              <a:gd name="connsiteX1" fmla="*/ 916459 w 5790971"/>
              <a:gd name="connsiteY1" fmla="*/ 5218546 h 5312503"/>
              <a:gd name="connsiteX2" fmla="*/ 5608532 w 5790971"/>
              <a:gd name="connsiteY2" fmla="*/ 4636655 h 5312503"/>
              <a:gd name="connsiteX3" fmla="*/ 4906568 w 5790971"/>
              <a:gd name="connsiteY3" fmla="*/ 0 h 5312503"/>
              <a:gd name="connsiteX4" fmla="*/ 4906568 w 5790971"/>
              <a:gd name="connsiteY4" fmla="*/ 0 h 5312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0971" h="5312503">
                <a:moveTo>
                  <a:pt x="2059" y="3971636"/>
                </a:moveTo>
                <a:cubicBezTo>
                  <a:pt x="-7947" y="4539673"/>
                  <a:pt x="-17953" y="5107710"/>
                  <a:pt x="916459" y="5218546"/>
                </a:cubicBezTo>
                <a:cubicBezTo>
                  <a:pt x="1850871" y="5329382"/>
                  <a:pt x="4943514" y="5506413"/>
                  <a:pt x="5608532" y="4636655"/>
                </a:cubicBezTo>
                <a:cubicBezTo>
                  <a:pt x="6273550" y="3766897"/>
                  <a:pt x="4906568" y="0"/>
                  <a:pt x="4906568" y="0"/>
                </a:cubicBezTo>
                <a:lnTo>
                  <a:pt x="4906568" y="0"/>
                </a:lnTo>
              </a:path>
            </a:pathLst>
          </a:custGeom>
          <a:noFill/>
          <a:ln w="57150">
            <a:solidFill>
              <a:schemeClr val="accent4"/>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188561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95299" y="1262744"/>
            <a:ext cx="11033205" cy="4506686"/>
          </a:xfrm>
          <a:prstGeom prst="rect">
            <a:avLst/>
          </a:prstGeom>
        </p:spPr>
      </p:pic>
      <p:sp>
        <p:nvSpPr>
          <p:cNvPr id="3" name="TextBox 2"/>
          <p:cNvSpPr txBox="1"/>
          <p:nvPr/>
        </p:nvSpPr>
        <p:spPr>
          <a:xfrm>
            <a:off x="517737" y="1262744"/>
            <a:ext cx="2460337" cy="646331"/>
          </a:xfrm>
          <a:prstGeom prst="rect">
            <a:avLst/>
          </a:prstGeom>
          <a:noFill/>
        </p:spPr>
        <p:txBody>
          <a:bodyPr wrap="square" rtlCol="0">
            <a:spAutoFit/>
          </a:bodyPr>
          <a:lstStyle/>
          <a:p>
            <a:r>
              <a:rPr lang="en-US" b="1" dirty="0" smtClean="0">
                <a:solidFill>
                  <a:schemeClr val="bg1"/>
                </a:solidFill>
              </a:rPr>
              <a:t>Burn the top 2 inches of each wire and the loop</a:t>
            </a:r>
          </a:p>
        </p:txBody>
      </p:sp>
      <p:sp>
        <p:nvSpPr>
          <p:cNvPr id="4" name="Left Brace 3"/>
          <p:cNvSpPr/>
          <p:nvPr/>
        </p:nvSpPr>
        <p:spPr>
          <a:xfrm>
            <a:off x="2807854" y="1909075"/>
            <a:ext cx="192658" cy="480291"/>
          </a:xfrm>
          <a:prstGeom prst="leftBrace">
            <a:avLst/>
          </a:prstGeom>
          <a:ln w="381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Left Brace 4"/>
          <p:cNvSpPr/>
          <p:nvPr/>
        </p:nvSpPr>
        <p:spPr>
          <a:xfrm>
            <a:off x="3902363" y="1830566"/>
            <a:ext cx="192658" cy="480291"/>
          </a:xfrm>
          <a:prstGeom prst="leftBrace">
            <a:avLst/>
          </a:prstGeom>
          <a:ln w="381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Left Brace 5"/>
          <p:cNvSpPr/>
          <p:nvPr/>
        </p:nvSpPr>
        <p:spPr>
          <a:xfrm>
            <a:off x="4900543" y="1830565"/>
            <a:ext cx="192658" cy="480291"/>
          </a:xfrm>
          <a:prstGeom prst="leftBrace">
            <a:avLst/>
          </a:prstGeom>
          <a:ln w="381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84254238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9743" y="696684"/>
            <a:ext cx="2873830" cy="4680857"/>
          </a:xfrm>
          <a:prstGeom prst="rect">
            <a:avLst/>
          </a:prstGeom>
          <a:solidFill>
            <a:srgbClr val="FFFFFF">
              <a:shade val="85000"/>
            </a:srgbClr>
          </a:solidFill>
          <a:ln w="381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93573" y="705920"/>
            <a:ext cx="3211286" cy="5791200"/>
          </a:xfrm>
          <a:prstGeom prst="rect">
            <a:avLst/>
          </a:prstGeom>
          <a:solidFill>
            <a:srgbClr val="FFFFFF">
              <a:shade val="85000"/>
            </a:srgbClr>
          </a:solidFill>
          <a:ln w="381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b="-1738"/>
          <a:stretch/>
        </p:blipFill>
        <p:spPr>
          <a:xfrm>
            <a:off x="6204859" y="696684"/>
            <a:ext cx="7032172" cy="6368144"/>
          </a:xfrm>
          <a:prstGeom prst="rect">
            <a:avLst/>
          </a:prstGeom>
          <a:solidFill>
            <a:srgbClr val="FFFFFF">
              <a:shade val="85000"/>
            </a:srgbClr>
          </a:solidFill>
          <a:ln w="381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 name="Rectangle 4"/>
          <p:cNvSpPr/>
          <p:nvPr/>
        </p:nvSpPr>
        <p:spPr>
          <a:xfrm>
            <a:off x="6574971" y="827314"/>
            <a:ext cx="2405743" cy="2944585"/>
          </a:xfrm>
          <a:prstGeom prst="rect">
            <a:avLst/>
          </a:prstGeom>
          <a:no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prstClr val="white"/>
              </a:solidFill>
            </a:endParaRPr>
          </a:p>
        </p:txBody>
      </p:sp>
      <p:sp>
        <p:nvSpPr>
          <p:cNvPr id="7" name="TextBox 6"/>
          <p:cNvSpPr txBox="1"/>
          <p:nvPr/>
        </p:nvSpPr>
        <p:spPr>
          <a:xfrm>
            <a:off x="8980714" y="832592"/>
            <a:ext cx="2508669" cy="923330"/>
          </a:xfrm>
          <a:prstGeom prst="rect">
            <a:avLst/>
          </a:prstGeom>
          <a:solidFill>
            <a:schemeClr val="accent4">
              <a:alpha val="60000"/>
            </a:schemeClr>
          </a:solidFill>
        </p:spPr>
        <p:txBody>
          <a:bodyPr wrap="square" rtlCol="0">
            <a:spAutoFit/>
          </a:bodyPr>
          <a:lstStyle/>
          <a:p>
            <a:r>
              <a:rPr lang="en-US" b="1" dirty="0" smtClean="0">
                <a:solidFill>
                  <a:schemeClr val="bg1"/>
                </a:solidFill>
              </a:rPr>
              <a:t>Twist the burnt part of the left wire with either end of the resistor</a:t>
            </a:r>
            <a:endParaRPr lang="en-US" b="1" dirty="0">
              <a:solidFill>
                <a:schemeClr val="bg1"/>
              </a:solidFill>
            </a:endParaRPr>
          </a:p>
        </p:txBody>
      </p:sp>
      <p:cxnSp>
        <p:nvCxnSpPr>
          <p:cNvPr id="9" name="Straight Arrow Connector 8"/>
          <p:cNvCxnSpPr>
            <a:stCxn id="7" idx="1"/>
          </p:cNvCxnSpPr>
          <p:nvPr/>
        </p:nvCxnSpPr>
        <p:spPr>
          <a:xfrm flipH="1">
            <a:off x="7810501" y="1294257"/>
            <a:ext cx="1170213" cy="592295"/>
          </a:xfrm>
          <a:prstGeom prst="straightConnector1">
            <a:avLst/>
          </a:prstGeom>
          <a:ln w="50800">
            <a:solidFill>
              <a:schemeClr val="accent4"/>
            </a:solidFill>
            <a:tailEnd type="stealth"/>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5" idx="1"/>
          </p:cNvCxnSpPr>
          <p:nvPr/>
        </p:nvCxnSpPr>
        <p:spPr>
          <a:xfrm flipH="1">
            <a:off x="4599217" y="2299607"/>
            <a:ext cx="1975754" cy="830859"/>
          </a:xfrm>
          <a:prstGeom prst="straightConnector1">
            <a:avLst/>
          </a:prstGeom>
          <a:ln w="50800">
            <a:solidFill>
              <a:schemeClr val="accent4"/>
            </a:solidFill>
            <a:tailEnd type="stealth"/>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1626388" y="3130466"/>
            <a:ext cx="2386029" cy="102261"/>
          </a:xfrm>
          <a:prstGeom prst="straightConnector1">
            <a:avLst/>
          </a:prstGeom>
          <a:ln w="50800">
            <a:solidFill>
              <a:schemeClr val="accent4"/>
            </a:solidFill>
            <a:tailEnd type="stealt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410160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721429" y="1502228"/>
            <a:ext cx="7652658" cy="403860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Right Arrow 2"/>
          <p:cNvSpPr/>
          <p:nvPr/>
        </p:nvSpPr>
        <p:spPr>
          <a:xfrm>
            <a:off x="5127171" y="2068286"/>
            <a:ext cx="2275115" cy="478971"/>
          </a:xfrm>
          <a:prstGeom prst="rightArrow">
            <a:avLst/>
          </a:prstGeom>
          <a:solidFill>
            <a:schemeClr val="accent4"/>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mtClean="0">
              <a:solidFill>
                <a:prstClr val="white"/>
              </a:solidFill>
            </a:endParaRPr>
          </a:p>
        </p:txBody>
      </p:sp>
      <p:sp>
        <p:nvSpPr>
          <p:cNvPr id="4" name="TextBox 3"/>
          <p:cNvSpPr txBox="1"/>
          <p:nvPr/>
        </p:nvSpPr>
        <p:spPr>
          <a:xfrm>
            <a:off x="2909456" y="1874982"/>
            <a:ext cx="1939636" cy="646331"/>
          </a:xfrm>
          <a:prstGeom prst="rect">
            <a:avLst/>
          </a:prstGeom>
          <a:solidFill>
            <a:schemeClr val="accent4">
              <a:alpha val="60000"/>
            </a:schemeClr>
          </a:solidFill>
        </p:spPr>
        <p:txBody>
          <a:bodyPr wrap="square" rtlCol="0">
            <a:spAutoFit/>
          </a:bodyPr>
          <a:lstStyle/>
          <a:p>
            <a:r>
              <a:rPr lang="en-US" b="1" dirty="0" smtClean="0">
                <a:solidFill>
                  <a:schemeClr val="bg1"/>
                </a:solidFill>
              </a:rPr>
              <a:t>Spread the leads of the transistor</a:t>
            </a:r>
          </a:p>
        </p:txBody>
      </p:sp>
    </p:spTree>
    <p:extLst>
      <p:ext uri="{BB962C8B-B14F-4D97-AF65-F5344CB8AC3E}">
        <p14:creationId xmlns:p14="http://schemas.microsoft.com/office/powerpoint/2010/main" val="91317618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52500" y="0"/>
            <a:ext cx="10287000" cy="6858000"/>
          </a:xfrm>
          <a:prstGeom prst="rect">
            <a:avLst/>
          </a:prstGeom>
        </p:spPr>
      </p:pic>
      <p:sp>
        <p:nvSpPr>
          <p:cNvPr id="3" name="Rectangle 2"/>
          <p:cNvSpPr/>
          <p:nvPr/>
        </p:nvSpPr>
        <p:spPr>
          <a:xfrm>
            <a:off x="4397829" y="426664"/>
            <a:ext cx="2830285" cy="2057400"/>
          </a:xfrm>
          <a:prstGeom prst="rect">
            <a:avLst/>
          </a:prstGeom>
          <a:noFill/>
          <a:ln w="76200">
            <a:solidFill>
              <a:schemeClr val="accent4"/>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mtClean="0">
              <a:solidFill>
                <a:prstClr val="white"/>
              </a:solidFill>
            </a:endParaRPr>
          </a:p>
        </p:txBody>
      </p:sp>
      <p:sp>
        <p:nvSpPr>
          <p:cNvPr id="4" name="TextBox 3"/>
          <p:cNvSpPr txBox="1"/>
          <p:nvPr/>
        </p:nvSpPr>
        <p:spPr>
          <a:xfrm>
            <a:off x="1099127" y="393535"/>
            <a:ext cx="3298702" cy="2123658"/>
          </a:xfrm>
          <a:prstGeom prst="rect">
            <a:avLst/>
          </a:prstGeom>
          <a:solidFill>
            <a:schemeClr val="accent4">
              <a:alpha val="60000"/>
            </a:schemeClr>
          </a:solidFill>
        </p:spPr>
        <p:txBody>
          <a:bodyPr wrap="square" rtlCol="0">
            <a:spAutoFit/>
          </a:bodyPr>
          <a:lstStyle/>
          <a:p>
            <a:pPr algn="r"/>
            <a:r>
              <a:rPr lang="en-US" sz="2000" b="1" u="sng" dirty="0" smtClean="0">
                <a:solidFill>
                  <a:schemeClr val="bg1"/>
                </a:solidFill>
              </a:rPr>
              <a:t>Be sure the   ROUND SIDE</a:t>
            </a:r>
          </a:p>
          <a:p>
            <a:pPr algn="r"/>
            <a:r>
              <a:rPr lang="en-US" sz="2000" b="1" u="sng" dirty="0" smtClean="0">
                <a:solidFill>
                  <a:schemeClr val="bg1"/>
                </a:solidFill>
              </a:rPr>
              <a:t>of the   TRANSISTOR </a:t>
            </a:r>
            <a:endParaRPr lang="en-US" sz="2000" b="1" u="sng" dirty="0">
              <a:solidFill>
                <a:schemeClr val="bg1"/>
              </a:solidFill>
            </a:endParaRPr>
          </a:p>
          <a:p>
            <a:pPr algn="r"/>
            <a:r>
              <a:rPr lang="en-US" sz="2000" b="1" u="sng" dirty="0">
                <a:solidFill>
                  <a:schemeClr val="bg1"/>
                </a:solidFill>
              </a:rPr>
              <a:t>i</a:t>
            </a:r>
            <a:r>
              <a:rPr lang="en-US" sz="2000" b="1" u="sng" dirty="0" smtClean="0">
                <a:solidFill>
                  <a:schemeClr val="bg1"/>
                </a:solidFill>
              </a:rPr>
              <a:t>s  AGAINST THE CARDBOARD</a:t>
            </a:r>
          </a:p>
          <a:p>
            <a:endParaRPr lang="en-US" dirty="0">
              <a:solidFill>
                <a:schemeClr val="bg1"/>
              </a:solidFill>
            </a:endParaRPr>
          </a:p>
          <a:p>
            <a:r>
              <a:rPr lang="en-US" dirty="0" smtClean="0">
                <a:solidFill>
                  <a:schemeClr val="bg1"/>
                </a:solidFill>
              </a:rPr>
              <a:t>Push the short screws through the cardboard and place the transistor as shown.</a:t>
            </a:r>
          </a:p>
        </p:txBody>
      </p:sp>
    </p:spTree>
    <p:extLst>
      <p:ext uri="{BB962C8B-B14F-4D97-AF65-F5344CB8AC3E}">
        <p14:creationId xmlns:p14="http://schemas.microsoft.com/office/powerpoint/2010/main" val="291431083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ght Arrow 4"/>
          <p:cNvSpPr/>
          <p:nvPr/>
        </p:nvSpPr>
        <p:spPr>
          <a:xfrm>
            <a:off x="1123439" y="3665351"/>
            <a:ext cx="6574972" cy="1665514"/>
          </a:xfrm>
          <a:prstGeom prst="rightArrow">
            <a:avLst/>
          </a:prstGeom>
          <a:solidFill>
            <a:schemeClr val="accent4"/>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smtClean="0">
                <a:solidFill>
                  <a:schemeClr val="tx1"/>
                </a:solidFill>
              </a:rPr>
              <a:t>Smash the left lead of the transistor against the cardboard</a:t>
            </a:r>
          </a:p>
        </p:txBody>
      </p:sp>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97425" y="751669"/>
            <a:ext cx="3713500" cy="2402236"/>
          </a:xfrm>
          <a:prstGeom prst="rect">
            <a:avLst/>
          </a:prstGeom>
        </p:spPr>
      </p:pic>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21718" y="751669"/>
            <a:ext cx="3091913" cy="2619215"/>
          </a:xfrm>
          <a:prstGeom prst="rect">
            <a:avLst/>
          </a:prstGeom>
        </p:spPr>
      </p:pic>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124425" y="751669"/>
            <a:ext cx="3285640" cy="2991174"/>
          </a:xfrm>
          <a:prstGeom prst="rect">
            <a:avLst/>
          </a:prstGeom>
        </p:spPr>
      </p:pic>
    </p:spTree>
    <p:extLst>
      <p:ext uri="{BB962C8B-B14F-4D97-AF65-F5344CB8AC3E}">
        <p14:creationId xmlns:p14="http://schemas.microsoft.com/office/powerpoint/2010/main" val="330169076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87457" y="414948"/>
            <a:ext cx="4703737" cy="5788617"/>
          </a:xfrm>
          <a:prstGeom prst="rect">
            <a:avLst/>
          </a:prstGeom>
          <a:solidFill>
            <a:srgbClr val="FFFFFF">
              <a:shade val="85000"/>
            </a:srgbClr>
          </a:solidFill>
          <a:ln w="381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61475" y="414948"/>
            <a:ext cx="4448014" cy="5734372"/>
          </a:xfrm>
          <a:prstGeom prst="rect">
            <a:avLst/>
          </a:prstGeom>
          <a:solidFill>
            <a:srgbClr val="FFFFFF">
              <a:shade val="85000"/>
            </a:srgbClr>
          </a:solidFill>
          <a:ln w="381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133278" y="414948"/>
            <a:ext cx="4014061" cy="4912963"/>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Right Arrow 3"/>
          <p:cNvSpPr/>
          <p:nvPr/>
        </p:nvSpPr>
        <p:spPr>
          <a:xfrm>
            <a:off x="2590246" y="-147782"/>
            <a:ext cx="5422377" cy="1348509"/>
          </a:xfrm>
          <a:prstGeom prst="rightArrow">
            <a:avLst/>
          </a:prstGeom>
          <a:solidFill>
            <a:schemeClr val="accent4"/>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smtClean="0">
                <a:solidFill>
                  <a:schemeClr val="tx1"/>
                </a:solidFill>
              </a:rPr>
              <a:t>Smash the unused end of the resistor and the middle lead of the transistor against the cardboard</a:t>
            </a:r>
          </a:p>
        </p:txBody>
      </p:sp>
    </p:spTree>
    <p:extLst>
      <p:ext uri="{BB962C8B-B14F-4D97-AF65-F5344CB8AC3E}">
        <p14:creationId xmlns:p14="http://schemas.microsoft.com/office/powerpoint/2010/main" val="88739355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75335" y="1378428"/>
            <a:ext cx="5695627" cy="4347276"/>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1444" y="1328059"/>
            <a:ext cx="6036590" cy="4448015"/>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ight Arrow 4"/>
          <p:cNvSpPr/>
          <p:nvPr/>
        </p:nvSpPr>
        <p:spPr>
          <a:xfrm>
            <a:off x="3545605" y="193964"/>
            <a:ext cx="5377543" cy="1342343"/>
          </a:xfrm>
          <a:prstGeom prst="rightArrow">
            <a:avLst/>
          </a:prstGeom>
          <a:solidFill>
            <a:schemeClr val="accent4"/>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smtClean="0">
                <a:solidFill>
                  <a:schemeClr val="tx1"/>
                </a:solidFill>
              </a:rPr>
              <a:t>Smash the unused wire and the right lead of the transistor against the cardboard</a:t>
            </a:r>
          </a:p>
        </p:txBody>
      </p:sp>
    </p:spTree>
    <p:extLst>
      <p:ext uri="{BB962C8B-B14F-4D97-AF65-F5344CB8AC3E}">
        <p14:creationId xmlns:p14="http://schemas.microsoft.com/office/powerpoint/2010/main" val="145739399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Receiver</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4874378" y="1027906"/>
            <a:ext cx="6275600" cy="5023572"/>
          </a:xfrm>
        </p:spPr>
      </p:pic>
      <p:sp>
        <p:nvSpPr>
          <p:cNvPr id="3" name="TextBox 2"/>
          <p:cNvSpPr txBox="1"/>
          <p:nvPr/>
        </p:nvSpPr>
        <p:spPr>
          <a:xfrm>
            <a:off x="720437" y="3216526"/>
            <a:ext cx="2780145" cy="646331"/>
          </a:xfrm>
          <a:prstGeom prst="rect">
            <a:avLst/>
          </a:prstGeom>
          <a:noFill/>
        </p:spPr>
        <p:txBody>
          <a:bodyPr wrap="square" rtlCol="0">
            <a:spAutoFit/>
          </a:bodyPr>
          <a:lstStyle/>
          <a:p>
            <a:r>
              <a:rPr lang="en-US" dirty="0" smtClean="0"/>
              <a:t>Start with a cylindrical form, like a D battery</a:t>
            </a:r>
            <a:endParaRPr lang="en-US" dirty="0"/>
          </a:p>
        </p:txBody>
      </p:sp>
    </p:spTree>
    <p:extLst>
      <p:ext uri="{BB962C8B-B14F-4D97-AF65-F5344CB8AC3E}">
        <p14:creationId xmlns:p14="http://schemas.microsoft.com/office/powerpoint/2010/main" val="151289358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Melvin </a:t>
            </a:r>
            <a:r>
              <a:rPr lang="en-US" dirty="0" err="1" smtClean="0"/>
              <a:t>Kranzberg</a:t>
            </a:r>
            <a:endParaRPr lang="en-US" dirty="0"/>
          </a:p>
        </p:txBody>
      </p:sp>
      <p:sp>
        <p:nvSpPr>
          <p:cNvPr id="3" name="Content Placeholder 2"/>
          <p:cNvSpPr>
            <a:spLocks noGrp="1"/>
          </p:cNvSpPr>
          <p:nvPr>
            <p:ph idx="1"/>
          </p:nvPr>
        </p:nvSpPr>
        <p:spPr/>
        <p:txBody>
          <a:bodyPr>
            <a:normAutofit/>
          </a:bodyPr>
          <a:lstStyle/>
          <a:p>
            <a:r>
              <a:rPr lang="en-US" dirty="0" smtClean="0"/>
              <a:t>Technology is neither good nor bad; nor is it neutral.</a:t>
            </a:r>
            <a:endParaRPr lang="en-US" dirty="0"/>
          </a:p>
        </p:txBody>
      </p:sp>
    </p:spTree>
    <p:extLst>
      <p:ext uri="{BB962C8B-B14F-4D97-AF65-F5344CB8AC3E}">
        <p14:creationId xmlns:p14="http://schemas.microsoft.com/office/powerpoint/2010/main" val="384609260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Receiver</a:t>
            </a:r>
          </a:p>
        </p:txBody>
      </p:sp>
      <p:pic>
        <p:nvPicPr>
          <p:cNvPr id="5" name="Content Placeholder 4"/>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5362677" y="735900"/>
            <a:ext cx="5641295" cy="5690445"/>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pic>
      <p:sp>
        <p:nvSpPr>
          <p:cNvPr id="3" name="TextBox 2"/>
          <p:cNvSpPr txBox="1"/>
          <p:nvPr/>
        </p:nvSpPr>
        <p:spPr>
          <a:xfrm>
            <a:off x="838200" y="3458352"/>
            <a:ext cx="4285673" cy="1200329"/>
          </a:xfrm>
          <a:prstGeom prst="rect">
            <a:avLst/>
          </a:prstGeom>
          <a:noFill/>
        </p:spPr>
        <p:txBody>
          <a:bodyPr wrap="square" rtlCol="0">
            <a:spAutoFit/>
          </a:bodyPr>
          <a:lstStyle/>
          <a:p>
            <a:r>
              <a:rPr lang="en-US" b="1" dirty="0" smtClean="0"/>
              <a:t>Wrap the receiver wire around the form.</a:t>
            </a:r>
          </a:p>
          <a:p>
            <a:pPr marL="285750" indent="-285750">
              <a:buFont typeface="Arial" panose="020B0604020202020204" pitchFamily="34" charset="0"/>
              <a:buChar char="•"/>
            </a:pPr>
            <a:r>
              <a:rPr lang="en-US" b="1" dirty="0" smtClean="0"/>
              <a:t>Eventually you need to take this wire off the form so </a:t>
            </a:r>
            <a:r>
              <a:rPr lang="en-US" b="1" u="sng" dirty="0" smtClean="0"/>
              <a:t>DON’T WRAP IT TOO TIGHTLY!</a:t>
            </a:r>
            <a:endParaRPr lang="en-US" b="1" u="sng" dirty="0"/>
          </a:p>
        </p:txBody>
      </p:sp>
    </p:spTree>
    <p:extLst>
      <p:ext uri="{BB962C8B-B14F-4D97-AF65-F5344CB8AC3E}">
        <p14:creationId xmlns:p14="http://schemas.microsoft.com/office/powerpoint/2010/main" val="221711527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943229" y="365125"/>
            <a:ext cx="8604300" cy="5742526"/>
          </a:xfrm>
        </p:spPr>
      </p:pic>
      <p:sp>
        <p:nvSpPr>
          <p:cNvPr id="2" name="Title 1"/>
          <p:cNvSpPr>
            <a:spLocks noGrp="1"/>
          </p:cNvSpPr>
          <p:nvPr>
            <p:ph type="title"/>
          </p:nvPr>
        </p:nvSpPr>
        <p:spPr/>
        <p:txBody>
          <a:bodyPr/>
          <a:lstStyle/>
          <a:p>
            <a:r>
              <a:rPr lang="en-US" dirty="0"/>
              <a:t>Receiver</a:t>
            </a:r>
          </a:p>
        </p:txBody>
      </p:sp>
      <p:sp>
        <p:nvSpPr>
          <p:cNvPr id="3" name="TextBox 2"/>
          <p:cNvSpPr txBox="1"/>
          <p:nvPr/>
        </p:nvSpPr>
        <p:spPr>
          <a:xfrm>
            <a:off x="385618" y="2493819"/>
            <a:ext cx="3041073" cy="3139321"/>
          </a:xfrm>
          <a:prstGeom prst="rect">
            <a:avLst/>
          </a:prstGeom>
          <a:solidFill>
            <a:schemeClr val="bg1">
              <a:alpha val="60000"/>
            </a:schemeClr>
          </a:solidFill>
        </p:spPr>
        <p:txBody>
          <a:bodyPr wrap="square" rtlCol="0">
            <a:spAutoFit/>
          </a:bodyPr>
          <a:lstStyle/>
          <a:p>
            <a:r>
              <a:rPr lang="en-US" dirty="0" smtClean="0"/>
              <a:t>Carefully slide the coil off the form.</a:t>
            </a:r>
          </a:p>
          <a:p>
            <a:pPr marL="285750" indent="-285750">
              <a:buFont typeface="Arial" panose="020B0604020202020204" pitchFamily="34" charset="0"/>
              <a:buChar char="•"/>
            </a:pPr>
            <a:r>
              <a:rPr lang="en-US" dirty="0" smtClean="0"/>
              <a:t>The coil will attempt to </a:t>
            </a:r>
            <a:r>
              <a:rPr lang="en-US" b="1" u="sng" dirty="0" smtClean="0"/>
              <a:t>SELF-DESTRUCT!</a:t>
            </a:r>
          </a:p>
          <a:p>
            <a:pPr marL="285750" indent="-285750">
              <a:buFont typeface="Arial" panose="020B0604020202020204" pitchFamily="34" charset="0"/>
              <a:buChar char="•"/>
            </a:pPr>
            <a:r>
              <a:rPr lang="en-US" dirty="0" smtClean="0"/>
              <a:t>Use tape or wrap the wire ends through the coil to hold it together</a:t>
            </a:r>
          </a:p>
          <a:p>
            <a:pPr marL="285750" indent="-285750">
              <a:buFont typeface="Arial" panose="020B0604020202020204" pitchFamily="34" charset="0"/>
              <a:buChar char="•"/>
            </a:pPr>
            <a:endParaRPr lang="en-US" dirty="0"/>
          </a:p>
          <a:p>
            <a:r>
              <a:rPr lang="en-US" b="1" u="sng" dirty="0" smtClean="0"/>
              <a:t>BURN THE WIRES BEFORE </a:t>
            </a:r>
            <a:r>
              <a:rPr lang="en-US" dirty="0" smtClean="0"/>
              <a:t>twisting them with the LED leads.</a:t>
            </a:r>
            <a:endParaRPr lang="en-US" b="1" u="sng" dirty="0" smtClean="0"/>
          </a:p>
        </p:txBody>
      </p:sp>
      <p:cxnSp>
        <p:nvCxnSpPr>
          <p:cNvPr id="9" name="Elbow Connector 8"/>
          <p:cNvCxnSpPr/>
          <p:nvPr/>
        </p:nvCxnSpPr>
        <p:spPr>
          <a:xfrm flipV="1">
            <a:off x="3057236" y="3657601"/>
            <a:ext cx="6483928" cy="1246908"/>
          </a:xfrm>
          <a:prstGeom prst="bentConnector3">
            <a:avLst>
              <a:gd name="adj1" fmla="val 50000"/>
            </a:avLst>
          </a:prstGeom>
          <a:ln w="508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621398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Put it all together!</a:t>
            </a:r>
            <a:endParaRPr lang="en-US" dirty="0"/>
          </a:p>
        </p:txBody>
      </p:sp>
      <p:pic>
        <p:nvPicPr>
          <p:cNvPr id="4" name="Content Placeholder 3"/>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5611678" y="539287"/>
            <a:ext cx="5742122" cy="5768524"/>
          </a:xfrm>
        </p:spPr>
      </p:pic>
      <p:sp>
        <p:nvSpPr>
          <p:cNvPr id="3" name="TextBox 2"/>
          <p:cNvSpPr txBox="1"/>
          <p:nvPr/>
        </p:nvSpPr>
        <p:spPr>
          <a:xfrm>
            <a:off x="838200" y="1323605"/>
            <a:ext cx="3971636" cy="4247317"/>
          </a:xfrm>
          <a:prstGeom prst="rect">
            <a:avLst/>
          </a:prstGeom>
          <a:noFill/>
        </p:spPr>
        <p:txBody>
          <a:bodyPr wrap="square" rtlCol="0">
            <a:spAutoFit/>
          </a:bodyPr>
          <a:lstStyle/>
          <a:p>
            <a:r>
              <a:rPr lang="en-US" b="1" dirty="0" smtClean="0"/>
              <a:t>Touch the flat end of the battery to the left wing nut.</a:t>
            </a:r>
          </a:p>
          <a:p>
            <a:endParaRPr lang="en-US" b="1" dirty="0" smtClean="0"/>
          </a:p>
          <a:p>
            <a:r>
              <a:rPr lang="en-US" b="1" dirty="0" smtClean="0"/>
              <a:t>Touch the burnt part of the loop to the ‘+’ side of the battery.</a:t>
            </a:r>
          </a:p>
          <a:p>
            <a:endParaRPr lang="en-US" b="1" dirty="0"/>
          </a:p>
          <a:p>
            <a:endParaRPr lang="en-US" b="1" dirty="0" smtClean="0"/>
          </a:p>
          <a:p>
            <a:endParaRPr lang="en-US" b="1" dirty="0"/>
          </a:p>
          <a:p>
            <a:endParaRPr lang="en-US" b="1" dirty="0" smtClean="0"/>
          </a:p>
          <a:p>
            <a:endParaRPr lang="en-US" b="1" dirty="0" smtClean="0"/>
          </a:p>
          <a:p>
            <a:endParaRPr lang="en-US" b="1" dirty="0" smtClean="0"/>
          </a:p>
          <a:p>
            <a:endParaRPr lang="en-US" b="1" dirty="0"/>
          </a:p>
          <a:p>
            <a:r>
              <a:rPr lang="en-US" b="1" dirty="0" smtClean="0"/>
              <a:t>Put the receiver near the transmitter.</a:t>
            </a:r>
            <a:endParaRPr lang="en-US" b="1" dirty="0"/>
          </a:p>
          <a:p>
            <a:r>
              <a:rPr lang="en-US" b="1" dirty="0" smtClean="0"/>
              <a:t>If everything is working, the LED should light up!</a:t>
            </a:r>
            <a:endParaRPr lang="en-US" b="1" dirty="0"/>
          </a:p>
        </p:txBody>
      </p:sp>
      <p:cxnSp>
        <p:nvCxnSpPr>
          <p:cNvPr id="6" name="Straight Arrow Connector 5"/>
          <p:cNvCxnSpPr/>
          <p:nvPr/>
        </p:nvCxnSpPr>
        <p:spPr>
          <a:xfrm flipV="1">
            <a:off x="4544291" y="4775200"/>
            <a:ext cx="3805382" cy="46038"/>
          </a:xfrm>
          <a:prstGeom prst="straightConnector1">
            <a:avLst/>
          </a:prstGeom>
          <a:ln w="508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3460467" y="2646363"/>
            <a:ext cx="2805251" cy="4812"/>
          </a:xfrm>
          <a:prstGeom prst="straightConnector1">
            <a:avLst/>
          </a:prstGeom>
          <a:ln w="508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4809836" y="1320800"/>
            <a:ext cx="2911764" cy="166880"/>
          </a:xfrm>
          <a:prstGeom prst="straightConnector1">
            <a:avLst/>
          </a:prstGeom>
          <a:ln w="508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65160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Edward R. Murrow</a:t>
            </a:r>
            <a:endParaRPr lang="en-US" dirty="0"/>
          </a:p>
        </p:txBody>
      </p:sp>
      <p:sp>
        <p:nvSpPr>
          <p:cNvPr id="3" name="Content Placeholder 2"/>
          <p:cNvSpPr>
            <a:spLocks noGrp="1"/>
          </p:cNvSpPr>
          <p:nvPr>
            <p:ph idx="1"/>
          </p:nvPr>
        </p:nvSpPr>
        <p:spPr/>
        <p:txBody>
          <a:bodyPr/>
          <a:lstStyle/>
          <a:p>
            <a:r>
              <a:rPr lang="en-US" dirty="0" smtClean="0"/>
              <a:t>On television: </a:t>
            </a:r>
            <a:r>
              <a:rPr lang="en-US" dirty="0"/>
              <a:t>t</a:t>
            </a:r>
            <a:r>
              <a:rPr lang="en-US" dirty="0" smtClean="0"/>
              <a:t>his instrument can teach, it can illuminate; yes, and it can even inspire. But it can do so only to the extent that humans are determined to use it to those ends. Otherwise it is merely wires and lights in a box.</a:t>
            </a:r>
          </a:p>
        </p:txBody>
      </p:sp>
    </p:spTree>
    <p:extLst>
      <p:ext uri="{BB962C8B-B14F-4D97-AF65-F5344CB8AC3E}">
        <p14:creationId xmlns:p14="http://schemas.microsoft.com/office/powerpoint/2010/main" val="26881849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Wireless Energy Transfer</a:t>
            </a:r>
            <a:endParaRPr lang="en-US" dirty="0"/>
          </a:p>
        </p:txBody>
      </p:sp>
      <p:sp>
        <p:nvSpPr>
          <p:cNvPr id="8" name="AutoShape 8" descr="https://upload.wikimedia.org/wikipedia/commons/thumb/7/78/Wireless_power_-_resonant_inductive_coupling.svg/1715px-Wireless_power_-_resonant_inductive_coupling.svg.png"/>
          <p:cNvSpPr>
            <a:spLocks noChangeAspect="1" noChangeArrowheads="1"/>
          </p:cNvSpPr>
          <p:nvPr/>
        </p:nvSpPr>
        <p:spPr bwMode="auto">
          <a:xfrm>
            <a:off x="155575" y="-2125663"/>
            <a:ext cx="11563350" cy="44386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 name="AutoShape 10" descr="https://upload.wikimedia.org/wikipedia/commons/thumb/7/78/Wireless_power_-_resonant_inductive_coupling.svg/1715px-Wireless_power_-_resonant_inductive_coupling.svg.png"/>
          <p:cNvSpPr>
            <a:spLocks noChangeAspect="1" noChangeArrowheads="1"/>
          </p:cNvSpPr>
          <p:nvPr/>
        </p:nvSpPr>
        <p:spPr bwMode="auto">
          <a:xfrm>
            <a:off x="307975" y="-1973263"/>
            <a:ext cx="11563350" cy="44386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4" name="Content Placeholder 1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948518" y="1923247"/>
            <a:ext cx="10294963" cy="4351338"/>
          </a:xfrm>
        </p:spPr>
      </p:pic>
      <p:sp>
        <p:nvSpPr>
          <p:cNvPr id="15" name="TextBox 14"/>
          <p:cNvSpPr txBox="1"/>
          <p:nvPr/>
        </p:nvSpPr>
        <p:spPr>
          <a:xfrm>
            <a:off x="948518" y="1835934"/>
            <a:ext cx="10481074" cy="523220"/>
          </a:xfrm>
          <a:prstGeom prst="rect">
            <a:avLst/>
          </a:prstGeom>
          <a:noFill/>
        </p:spPr>
        <p:txBody>
          <a:bodyPr wrap="none" rtlCol="0">
            <a:spAutoFit/>
          </a:bodyPr>
          <a:lstStyle/>
          <a:p>
            <a:r>
              <a:rPr lang="en-US" sz="2800" dirty="0" smtClean="0"/>
              <a:t>Electromagnetism					Electromagnetic Induction</a:t>
            </a:r>
            <a:endParaRPr lang="en-US" sz="2800" dirty="0"/>
          </a:p>
        </p:txBody>
      </p:sp>
      <p:sp>
        <p:nvSpPr>
          <p:cNvPr id="16" name="TextBox 15"/>
          <p:cNvSpPr txBox="1"/>
          <p:nvPr/>
        </p:nvSpPr>
        <p:spPr>
          <a:xfrm>
            <a:off x="9725891" y="5845185"/>
            <a:ext cx="1168781" cy="646331"/>
          </a:xfrm>
          <a:prstGeom prst="rect">
            <a:avLst/>
          </a:prstGeom>
          <a:noFill/>
        </p:spPr>
        <p:txBody>
          <a:bodyPr wrap="none" rtlCol="0">
            <a:spAutoFit/>
          </a:bodyPr>
          <a:lstStyle/>
          <a:p>
            <a:r>
              <a:rPr lang="en-US" dirty="0" err="1" smtClean="0">
                <a:hlinkClick r:id="rId3" tooltip="User:Chetvorno (page does not exist)"/>
              </a:rPr>
              <a:t>Chetvorno</a:t>
            </a:r>
            <a:endParaRPr lang="en-US" dirty="0" smtClean="0"/>
          </a:p>
          <a:p>
            <a:r>
              <a:rPr lang="en-US" dirty="0" smtClean="0">
                <a:hlinkClick r:id="rId4"/>
              </a:rPr>
              <a:t>CC0</a:t>
            </a:r>
            <a:endParaRPr lang="en-US" dirty="0"/>
          </a:p>
        </p:txBody>
      </p:sp>
    </p:spTree>
    <p:extLst>
      <p:ext uri="{BB962C8B-B14F-4D97-AF65-F5344CB8AC3E}">
        <p14:creationId xmlns:p14="http://schemas.microsoft.com/office/powerpoint/2010/main" val="6007693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83922" y="4032820"/>
            <a:ext cx="3695700" cy="2465003"/>
          </a:xfrm>
          <a:prstGeom prst="rect">
            <a:avLst/>
          </a:prstGeom>
        </p:spPr>
      </p:pic>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68683" y="2817016"/>
            <a:ext cx="2369032" cy="3553548"/>
          </a:xfrm>
          <a:prstGeom prst="rect">
            <a:avLst/>
          </a:prstGeom>
        </p:spPr>
      </p:pic>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4" cstate="screen">
            <a:extLst>
              <a:ext uri="{28A0092B-C50C-407E-A947-70E740481C1C}">
                <a14:useLocalDpi xmlns:a14="http://schemas.microsoft.com/office/drawing/2010/main"/>
              </a:ext>
            </a:extLst>
          </a:blip>
          <a:stretch>
            <a:fillRect/>
          </a:stretch>
        </p:blipFill>
        <p:spPr>
          <a:xfrm>
            <a:off x="116938" y="131907"/>
            <a:ext cx="2814123" cy="4351338"/>
          </a:xfrm>
          <a:prstGeom prst="rect">
            <a:avLst/>
          </a:prstGeom>
        </p:spPr>
      </p:pic>
      <p:sp>
        <p:nvSpPr>
          <p:cNvPr id="5" name="TextBox 4"/>
          <p:cNvSpPr txBox="1"/>
          <p:nvPr/>
        </p:nvSpPr>
        <p:spPr>
          <a:xfrm>
            <a:off x="116938" y="3836914"/>
            <a:ext cx="1912190" cy="646331"/>
          </a:xfrm>
          <a:prstGeom prst="rect">
            <a:avLst/>
          </a:prstGeom>
          <a:noFill/>
        </p:spPr>
        <p:txBody>
          <a:bodyPr wrap="none" rtlCol="0">
            <a:spAutoFit/>
          </a:bodyPr>
          <a:lstStyle/>
          <a:p>
            <a:r>
              <a:rPr lang="en-US" dirty="0" smtClean="0">
                <a:solidFill>
                  <a:schemeClr val="bg1"/>
                </a:solidFill>
              </a:rPr>
              <a:t>© Hans </a:t>
            </a:r>
            <a:r>
              <a:rPr lang="en-US" dirty="0" err="1" smtClean="0">
                <a:solidFill>
                  <a:schemeClr val="bg1"/>
                </a:solidFill>
              </a:rPr>
              <a:t>Hillewaert</a:t>
            </a:r>
            <a:endParaRPr lang="en-US" dirty="0" smtClean="0">
              <a:solidFill>
                <a:schemeClr val="bg1"/>
              </a:solidFill>
            </a:endParaRPr>
          </a:p>
          <a:p>
            <a:r>
              <a:rPr lang="en-US" dirty="0" smtClean="0">
                <a:solidFill>
                  <a:schemeClr val="bg1"/>
                </a:solidFill>
                <a:hlinkClick r:id="rId5"/>
              </a:rPr>
              <a:t>CC BY-SA 4.0</a:t>
            </a:r>
            <a:endParaRPr lang="en-US" dirty="0">
              <a:solidFill>
                <a:schemeClr val="bg1"/>
              </a:solidFill>
            </a:endParaRPr>
          </a:p>
        </p:txBody>
      </p:sp>
      <p:sp>
        <p:nvSpPr>
          <p:cNvPr id="7" name="AutoShape 4" descr="https://upload.wikimedia.org/wikipedia/commons/thumb/f/f7/Berlin_Sch%C3%B6nefeld_Airport_metal_detectors.jpg/1024px-Berlin_Sch%C3%B6nefeld_Airport_metal_detectors.jpg"/>
          <p:cNvSpPr>
            <a:spLocks noChangeAspect="1" noChangeArrowheads="1"/>
          </p:cNvSpPr>
          <p:nvPr/>
        </p:nvSpPr>
        <p:spPr bwMode="auto">
          <a:xfrm>
            <a:off x="155575" y="-2362200"/>
            <a:ext cx="6562725" cy="49244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6" descr="https://upload.wikimedia.org/wikipedia/commons/thumb/f/f7/Berlin_Sch%C3%B6nefeld_Airport_metal_detectors.jpg/1024px-Berlin_Sch%C3%B6nefeld_Airport_metal_detectors.jpg"/>
          <p:cNvSpPr>
            <a:spLocks noChangeAspect="1" noChangeArrowheads="1"/>
          </p:cNvSpPr>
          <p:nvPr/>
        </p:nvSpPr>
        <p:spPr bwMode="auto">
          <a:xfrm>
            <a:off x="3018189" y="-764346"/>
            <a:ext cx="6562725" cy="49244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644534" y="100012"/>
            <a:ext cx="4391891" cy="3293918"/>
          </a:xfrm>
          <a:prstGeom prst="rect">
            <a:avLst/>
          </a:prstGeom>
        </p:spPr>
      </p:pic>
      <p:sp>
        <p:nvSpPr>
          <p:cNvPr id="10" name="TextBox 9"/>
          <p:cNvSpPr txBox="1"/>
          <p:nvPr/>
        </p:nvSpPr>
        <p:spPr>
          <a:xfrm>
            <a:off x="9701411" y="3442482"/>
            <a:ext cx="2214517" cy="369332"/>
          </a:xfrm>
          <a:prstGeom prst="rect">
            <a:avLst/>
          </a:prstGeom>
          <a:noFill/>
        </p:spPr>
        <p:txBody>
          <a:bodyPr wrap="none" rtlCol="0">
            <a:spAutoFit/>
          </a:bodyPr>
          <a:lstStyle/>
          <a:p>
            <a:r>
              <a:rPr lang="en-US" dirty="0" smtClean="0">
                <a:hlinkClick r:id="rId7" tooltip="User:Ralf Roletschek"/>
              </a:rPr>
              <a:t>Ralf </a:t>
            </a:r>
            <a:r>
              <a:rPr lang="en-US" dirty="0" err="1" smtClean="0">
                <a:hlinkClick r:id="rId7" tooltip="User:Ralf Roletschek"/>
              </a:rPr>
              <a:t>Roletschek</a:t>
            </a:r>
            <a:r>
              <a:rPr lang="en-US" dirty="0" smtClean="0"/>
              <a:t>, </a:t>
            </a:r>
            <a:r>
              <a:rPr lang="en-US" dirty="0" smtClean="0">
                <a:hlinkClick r:id="rId8"/>
              </a:rPr>
              <a:t>GFDL</a:t>
            </a:r>
            <a:endParaRPr lang="en-US" dirty="0"/>
          </a:p>
        </p:txBody>
      </p:sp>
      <p:pic>
        <p:nvPicPr>
          <p:cNvPr id="11" name="Picture 10"/>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131127" y="365125"/>
            <a:ext cx="3424618" cy="2621973"/>
          </a:xfrm>
          <a:prstGeom prst="rect">
            <a:avLst/>
          </a:prstGeom>
        </p:spPr>
      </p:pic>
      <p:sp>
        <p:nvSpPr>
          <p:cNvPr id="12" name="TextBox 11"/>
          <p:cNvSpPr txBox="1"/>
          <p:nvPr/>
        </p:nvSpPr>
        <p:spPr>
          <a:xfrm>
            <a:off x="5048713" y="2351662"/>
            <a:ext cx="1367618" cy="646331"/>
          </a:xfrm>
          <a:prstGeom prst="rect">
            <a:avLst/>
          </a:prstGeom>
          <a:noFill/>
        </p:spPr>
        <p:txBody>
          <a:bodyPr wrap="none" rtlCol="0">
            <a:spAutoFit/>
          </a:bodyPr>
          <a:lstStyle/>
          <a:p>
            <a:r>
              <a:rPr lang="en-US" dirty="0" smtClean="0">
                <a:hlinkClick r:id="rId10" tooltip="User:Evan-Amos"/>
              </a:rPr>
              <a:t>Evan-Amos</a:t>
            </a:r>
            <a:endParaRPr lang="en-US" dirty="0" smtClean="0"/>
          </a:p>
          <a:p>
            <a:r>
              <a:rPr lang="en-US" dirty="0" smtClean="0">
                <a:hlinkClick r:id="rId11"/>
              </a:rPr>
              <a:t>CC BY-SA 3.0</a:t>
            </a:r>
            <a:endParaRPr lang="en-US" dirty="0"/>
          </a:p>
        </p:txBody>
      </p:sp>
      <p:sp>
        <p:nvSpPr>
          <p:cNvPr id="15" name="TextBox 14"/>
          <p:cNvSpPr txBox="1"/>
          <p:nvPr/>
        </p:nvSpPr>
        <p:spPr>
          <a:xfrm>
            <a:off x="6718300" y="5724233"/>
            <a:ext cx="1537600" cy="646331"/>
          </a:xfrm>
          <a:prstGeom prst="rect">
            <a:avLst/>
          </a:prstGeom>
          <a:noFill/>
        </p:spPr>
        <p:txBody>
          <a:bodyPr wrap="none" rtlCol="0">
            <a:spAutoFit/>
          </a:bodyPr>
          <a:lstStyle/>
          <a:p>
            <a:r>
              <a:rPr lang="en-US" dirty="0" smtClean="0">
                <a:hlinkClick r:id="rId12" tooltip="User:Anders"/>
              </a:rPr>
              <a:t>Anders</a:t>
            </a:r>
            <a:endParaRPr lang="en-US" dirty="0" smtClean="0"/>
          </a:p>
          <a:p>
            <a:r>
              <a:rPr lang="en-US" dirty="0" smtClean="0"/>
              <a:t>Public Domain</a:t>
            </a:r>
            <a:endParaRPr lang="en-US" dirty="0"/>
          </a:p>
        </p:txBody>
      </p:sp>
      <p:sp>
        <p:nvSpPr>
          <p:cNvPr id="17" name="TextBox 16"/>
          <p:cNvSpPr txBox="1"/>
          <p:nvPr/>
        </p:nvSpPr>
        <p:spPr>
          <a:xfrm>
            <a:off x="3607088" y="6128491"/>
            <a:ext cx="1956946" cy="646331"/>
          </a:xfrm>
          <a:prstGeom prst="rect">
            <a:avLst/>
          </a:prstGeom>
          <a:noFill/>
        </p:spPr>
        <p:txBody>
          <a:bodyPr wrap="none" rtlCol="0">
            <a:spAutoFit/>
          </a:bodyPr>
          <a:lstStyle/>
          <a:p>
            <a:r>
              <a:rPr lang="en-US" dirty="0" err="1" smtClean="0">
                <a:solidFill>
                  <a:schemeClr val="bg1"/>
                </a:solidFill>
              </a:rPr>
              <a:t>Norsk</a:t>
            </a:r>
            <a:r>
              <a:rPr lang="en-US" dirty="0" smtClean="0">
                <a:solidFill>
                  <a:schemeClr val="bg1"/>
                </a:solidFill>
              </a:rPr>
              <a:t> </a:t>
            </a:r>
            <a:r>
              <a:rPr lang="en-US" dirty="0" err="1" smtClean="0">
                <a:solidFill>
                  <a:schemeClr val="bg1"/>
                </a:solidFill>
              </a:rPr>
              <a:t>Elbilforening</a:t>
            </a:r>
            <a:endParaRPr lang="en-US" dirty="0" smtClean="0">
              <a:solidFill>
                <a:schemeClr val="bg1"/>
              </a:solidFill>
            </a:endParaRPr>
          </a:p>
          <a:p>
            <a:r>
              <a:rPr lang="en-US" dirty="0" smtClean="0">
                <a:hlinkClick r:id="rId13"/>
              </a:rPr>
              <a:t>CC BY 2.0</a:t>
            </a:r>
            <a:endParaRPr lang="en-US" dirty="0"/>
          </a:p>
        </p:txBody>
      </p:sp>
    </p:spTree>
    <p:extLst>
      <p:ext uri="{BB962C8B-B14F-4D97-AF65-F5344CB8AC3E}">
        <p14:creationId xmlns:p14="http://schemas.microsoft.com/office/powerpoint/2010/main" val="9480643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Hans Christian </a:t>
            </a:r>
            <a:r>
              <a:rPr lang="en-US" b="1" dirty="0" err="1" smtClean="0"/>
              <a:t>Ørsted</a:t>
            </a:r>
            <a:r>
              <a:rPr lang="en-US" b="1" dirty="0" smtClean="0"/>
              <a:t>, ca. 1820</a:t>
            </a:r>
            <a:endParaRPr lang="en-US" b="1" dirty="0"/>
          </a:p>
        </p:txBody>
      </p:sp>
      <p:sp>
        <p:nvSpPr>
          <p:cNvPr id="3" name="Content Placeholder 2"/>
          <p:cNvSpPr>
            <a:spLocks noGrp="1"/>
          </p:cNvSpPr>
          <p:nvPr>
            <p:ph idx="1"/>
          </p:nvPr>
        </p:nvSpPr>
        <p:spPr/>
        <p:txBody>
          <a:bodyPr/>
          <a:lstStyle/>
          <a:p>
            <a:r>
              <a:rPr lang="en-US" dirty="0" smtClean="0"/>
              <a:t>Electromagnetism</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22564" y="2537453"/>
            <a:ext cx="5926282" cy="3639510"/>
          </a:xfrm>
          <a:prstGeom prst="rect">
            <a:avLst/>
          </a:prstGeom>
        </p:spPr>
      </p:pic>
      <p:pic>
        <p:nvPicPr>
          <p:cNvPr id="5" name="Content Placeholder 7" descr="200px-Electromagnetism.svg.png"/>
          <p:cNvPicPr>
            <a:picLocks noChangeAspect="1"/>
          </p:cNvPicPr>
          <p:nvPr/>
        </p:nvPicPr>
        <p:blipFill>
          <a:blip r:embed="rId3" cstate="screen">
            <a:extLst>
              <a:ext uri="{28A0092B-C50C-407E-A947-70E740481C1C}">
                <a14:useLocalDpi xmlns:a14="http://schemas.microsoft.com/office/drawing/2010/main"/>
              </a:ext>
            </a:extLst>
          </a:blip>
          <a:srcRect l="-462" r="-462"/>
          <a:stretch>
            <a:fillRect/>
          </a:stretch>
        </p:blipFill>
        <p:spPr>
          <a:xfrm>
            <a:off x="6764482" y="1825625"/>
            <a:ext cx="3810000" cy="4114800"/>
          </a:xfrm>
          <a:prstGeom prst="rect">
            <a:avLst/>
          </a:prstGeom>
        </p:spPr>
      </p:pic>
      <p:sp>
        <p:nvSpPr>
          <p:cNvPr id="6" name="Rectangle 5"/>
          <p:cNvSpPr/>
          <p:nvPr/>
        </p:nvSpPr>
        <p:spPr>
          <a:xfrm>
            <a:off x="7470952" y="6001594"/>
            <a:ext cx="4298484" cy="369332"/>
          </a:xfrm>
          <a:prstGeom prst="rect">
            <a:avLst/>
          </a:prstGeom>
        </p:spPr>
        <p:txBody>
          <a:bodyPr wrap="none">
            <a:spAutoFit/>
          </a:bodyPr>
          <a:lstStyle/>
          <a:p>
            <a:pPr>
              <a:spcBef>
                <a:spcPct val="0"/>
              </a:spcBef>
            </a:pPr>
            <a:r>
              <a:rPr lang="en-US" altLang="en-US" dirty="0"/>
              <a:t>http://en.wikipedia.org/wiki/Electromagnet</a:t>
            </a:r>
          </a:p>
        </p:txBody>
      </p:sp>
    </p:spTree>
    <p:extLst>
      <p:ext uri="{BB962C8B-B14F-4D97-AF65-F5344CB8AC3E}">
        <p14:creationId xmlns:p14="http://schemas.microsoft.com/office/powerpoint/2010/main" val="15569151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Right-hand Rule</a:t>
            </a:r>
            <a:endParaRPr lang="en-US" dirty="0"/>
          </a:p>
        </p:txBody>
      </p:sp>
      <p:pic>
        <p:nvPicPr>
          <p:cNvPr id="4" name="Content Placeholder 3"/>
          <p:cNvPicPr>
            <a:picLocks noGrp="1" noChangeAspect="1"/>
          </p:cNvPicPr>
          <p:nvPr>
            <p:ph idx="1"/>
          </p:nvPr>
        </p:nvPicPr>
        <p:blipFill>
          <a:blip r:embed="rId2"/>
          <a:stretch>
            <a:fillRect/>
          </a:stretch>
        </p:blipFill>
        <p:spPr>
          <a:xfrm>
            <a:off x="3137843" y="1798243"/>
            <a:ext cx="4877223" cy="4115157"/>
          </a:xfrm>
          <a:prstGeom prst="rect">
            <a:avLst/>
          </a:prstGeom>
        </p:spPr>
      </p:pic>
      <p:sp>
        <p:nvSpPr>
          <p:cNvPr id="5" name="TextBox 4"/>
          <p:cNvSpPr txBox="1"/>
          <p:nvPr/>
        </p:nvSpPr>
        <p:spPr>
          <a:xfrm>
            <a:off x="5928013" y="1798243"/>
            <a:ext cx="335973" cy="369332"/>
          </a:xfrm>
          <a:prstGeom prst="rect">
            <a:avLst/>
          </a:prstGeom>
          <a:noFill/>
        </p:spPr>
        <p:txBody>
          <a:bodyPr wrap="square" rtlCol="0">
            <a:spAutoFit/>
          </a:bodyPr>
          <a:lstStyle/>
          <a:p>
            <a:r>
              <a:rPr lang="en-US" dirty="0" smtClean="0"/>
              <a:t>N</a:t>
            </a:r>
            <a:endParaRPr lang="en-US" dirty="0"/>
          </a:p>
        </p:txBody>
      </p:sp>
      <p:sp>
        <p:nvSpPr>
          <p:cNvPr id="6" name="TextBox 5"/>
          <p:cNvSpPr txBox="1"/>
          <p:nvPr/>
        </p:nvSpPr>
        <p:spPr>
          <a:xfrm>
            <a:off x="5982182" y="4791181"/>
            <a:ext cx="290464" cy="369332"/>
          </a:xfrm>
          <a:prstGeom prst="rect">
            <a:avLst/>
          </a:prstGeom>
          <a:noFill/>
        </p:spPr>
        <p:txBody>
          <a:bodyPr wrap="none" rtlCol="0">
            <a:spAutoFit/>
          </a:bodyPr>
          <a:lstStyle/>
          <a:p>
            <a:r>
              <a:rPr lang="en-US" dirty="0" smtClean="0"/>
              <a:t>S</a:t>
            </a:r>
            <a:endParaRPr lang="en-US" dirty="0"/>
          </a:p>
        </p:txBody>
      </p:sp>
    </p:spTree>
    <p:extLst>
      <p:ext uri="{BB962C8B-B14F-4D97-AF65-F5344CB8AC3E}">
        <p14:creationId xmlns:p14="http://schemas.microsoft.com/office/powerpoint/2010/main" val="5692551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Wow! Can a magnet make electricity?</a:t>
            </a:r>
            <a:endParaRPr lang="en-US" dirty="0"/>
          </a:p>
        </p:txBody>
      </p:sp>
      <p:pic>
        <p:nvPicPr>
          <p:cNvPr id="5" name="Content Placeholder 4"/>
          <p:cNvPicPr>
            <a:picLocks noGrp="1" noChangeAspect="1"/>
          </p:cNvPicPr>
          <p:nvPr>
            <p:ph idx="1"/>
          </p:nvPr>
        </p:nvPicPr>
        <p:blipFill>
          <a:blip r:embed="rId2"/>
          <a:stretch>
            <a:fillRect/>
          </a:stretch>
        </p:blipFill>
        <p:spPr>
          <a:xfrm>
            <a:off x="2519558" y="1384444"/>
            <a:ext cx="7152884" cy="4351338"/>
          </a:xfrm>
          <a:prstGeom prst="rect">
            <a:avLst/>
          </a:prstGeom>
        </p:spPr>
      </p:pic>
      <p:sp>
        <p:nvSpPr>
          <p:cNvPr id="4" name="TextBox 3"/>
          <p:cNvSpPr txBox="1"/>
          <p:nvPr/>
        </p:nvSpPr>
        <p:spPr>
          <a:xfrm>
            <a:off x="7798211" y="5740615"/>
            <a:ext cx="1874231" cy="276999"/>
          </a:xfrm>
          <a:prstGeom prst="rect">
            <a:avLst/>
          </a:prstGeom>
          <a:noFill/>
        </p:spPr>
        <p:txBody>
          <a:bodyPr wrap="none" rtlCol="0">
            <a:spAutoFit/>
          </a:bodyPr>
          <a:lstStyle/>
          <a:p>
            <a:r>
              <a:rPr lang="en-US" sz="1200" dirty="0" smtClean="0"/>
              <a:t>https://phet.colorado.edu/</a:t>
            </a:r>
            <a:endParaRPr lang="en-US" sz="1200" dirty="0"/>
          </a:p>
        </p:txBody>
      </p:sp>
    </p:spTree>
    <p:extLst>
      <p:ext uri="{BB962C8B-B14F-4D97-AF65-F5344CB8AC3E}">
        <p14:creationId xmlns:p14="http://schemas.microsoft.com/office/powerpoint/2010/main" val="20125599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206</TotalTime>
  <Words>616</Words>
  <Application>Microsoft Office PowerPoint</Application>
  <PresentationFormat>Widescreen</PresentationFormat>
  <Paragraphs>125</Paragraphs>
  <Slides>32</Slides>
  <Notes>0</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32</vt:i4>
      </vt:variant>
    </vt:vector>
  </HeadingPairs>
  <TitlesOfParts>
    <vt:vector size="37" baseType="lpstr">
      <vt:lpstr>Arial</vt:lpstr>
      <vt:lpstr>Calibri</vt:lpstr>
      <vt:lpstr>Calibri Light</vt:lpstr>
      <vt:lpstr>Office Theme</vt:lpstr>
      <vt:lpstr>1_Office Theme</vt:lpstr>
      <vt:lpstr>Wireless Energy Transfer</vt:lpstr>
      <vt:lpstr>PowerPoint Presentation</vt:lpstr>
      <vt:lpstr>Melvin Kranzberg</vt:lpstr>
      <vt:lpstr>Edward R. Murrow</vt:lpstr>
      <vt:lpstr>Wireless Energy Transfer</vt:lpstr>
      <vt:lpstr>PowerPoint Presentation</vt:lpstr>
      <vt:lpstr>Hans Christian Ørsted, ca. 1820</vt:lpstr>
      <vt:lpstr>Right-hand Rule</vt:lpstr>
      <vt:lpstr>Wow! Can a magnet make electricity?</vt:lpstr>
      <vt:lpstr>Faraday’s Experiments</vt:lpstr>
      <vt:lpstr>Faraday’s Experiments</vt:lpstr>
      <vt:lpstr>Lenz’s Law</vt:lpstr>
      <vt:lpstr>Faraday’s Law</vt:lpstr>
      <vt:lpstr>Wireless Energy Transfer</vt:lpstr>
      <vt:lpstr>Transistor</vt:lpstr>
      <vt:lpstr>Oscillator Circuit</vt:lpstr>
      <vt:lpstr>More information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Receiver</vt:lpstr>
      <vt:lpstr>Receiver</vt:lpstr>
      <vt:lpstr>Receiver</vt:lpstr>
      <vt:lpstr>Put it all together!</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dc:creator>
  <cp:lastModifiedBy>Clayton Greenbaum</cp:lastModifiedBy>
  <cp:revision>27</cp:revision>
  <dcterms:created xsi:type="dcterms:W3CDTF">2015-07-06T09:18:37Z</dcterms:created>
  <dcterms:modified xsi:type="dcterms:W3CDTF">2015-10-08T17:22:11Z</dcterms:modified>
</cp:coreProperties>
</file>