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56" r:id="rId2"/>
    <p:sldId id="257" r:id="rId3"/>
    <p:sldId id="259" r:id="rId4"/>
    <p:sldId id="260" r:id="rId5"/>
    <p:sldId id="262" r:id="rId6"/>
    <p:sldId id="258" r:id="rId7"/>
    <p:sldId id="264" r:id="rId8"/>
    <p:sldId id="265" r:id="rId9"/>
    <p:sldId id="266" r:id="rId10"/>
    <p:sldId id="268" r:id="rId11"/>
    <p:sldId id="267" r:id="rId12"/>
    <p:sldId id="269" r:id="rId13"/>
    <p:sldId id="270" r:id="rId14"/>
    <p:sldId id="271" r:id="rId15"/>
    <p:sldId id="307" r:id="rId16"/>
    <p:sldId id="280" r:id="rId17"/>
    <p:sldId id="303" r:id="rId18"/>
    <p:sldId id="282" r:id="rId19"/>
    <p:sldId id="285" r:id="rId20"/>
    <p:sldId id="288" r:id="rId21"/>
    <p:sldId id="286" r:id="rId22"/>
    <p:sldId id="287" r:id="rId23"/>
    <p:sldId id="291" r:id="rId24"/>
    <p:sldId id="289" r:id="rId25"/>
    <p:sldId id="290" r:id="rId26"/>
    <p:sldId id="305" r:id="rId27"/>
    <p:sldId id="310" r:id="rId28"/>
    <p:sldId id="292" r:id="rId29"/>
    <p:sldId id="306" r:id="rId30"/>
    <p:sldId id="293" r:id="rId31"/>
    <p:sldId id="294" r:id="rId32"/>
    <p:sldId id="304" r:id="rId33"/>
    <p:sldId id="300" r:id="rId34"/>
    <p:sldId id="299" r:id="rId35"/>
    <p:sldId id="301" r:id="rId36"/>
  </p:sldIdLst>
  <p:sldSz cx="9144000" cy="6858000" type="screen4x3"/>
  <p:notesSz cx="6858000" cy="91440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Helvetica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Helvetica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Helvetica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Helvetica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Helvetica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Helvetica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Helvetica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Helvetica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Helvetica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097" autoAdjust="0"/>
    <p:restoredTop sz="86418"/>
  </p:normalViewPr>
  <p:slideViewPr>
    <p:cSldViewPr snapToGrid="0" snapToObjects="1">
      <p:cViewPr varScale="1">
        <p:scale>
          <a:sx n="113" d="100"/>
          <a:sy n="113" d="100"/>
        </p:scale>
        <p:origin x="-560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7384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handoutMaster" Target="handoutMasters/handout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65C42D-30C9-6346-B38C-BD9BE252FD32}" type="datetimeFigureOut">
              <a:rPr lang="en-US" smtClean="0"/>
              <a:t>9/20/17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5D593A-E903-614C-8C12-CBEDB42A0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2256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D6D6C0-133C-F142-A8F6-29EBA26C5E68}" type="datetimeFigureOut">
              <a:rPr lang="en-US" smtClean="0"/>
              <a:t>9/20/17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05A6E0-CD1E-6745-9C77-3174EB169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056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5A6E0-CD1E-6745-9C77-3174EB16919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951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304800"/>
            <a:ext cx="19812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04800"/>
            <a:ext cx="57912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2000" y="19050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724400" y="1905000"/>
            <a:ext cx="3810000" cy="4114800"/>
          </a:xfrm>
        </p:spPr>
        <p:txBody>
          <a:bodyPr/>
          <a:lstStyle/>
          <a:p>
            <a:r>
              <a:rPr lang="en-US" smtClean="0"/>
              <a:t>Click icon to add clip art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5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 userDrawn="1"/>
        </p:nvSpPr>
        <p:spPr bwMode="auto">
          <a:xfrm>
            <a:off x="0" y="1428750"/>
            <a:ext cx="9132888" cy="74613"/>
          </a:xfrm>
          <a:prstGeom prst="rect">
            <a:avLst/>
          </a:prstGeom>
          <a:gradFill rotWithShape="0">
            <a:gsLst>
              <a:gs pos="0">
                <a:srgbClr val="790015">
                  <a:gamma/>
                  <a:shade val="40000"/>
                  <a:invGamma/>
                </a:srgbClr>
              </a:gs>
              <a:gs pos="50000">
                <a:srgbClr val="790015"/>
              </a:gs>
              <a:gs pos="100000">
                <a:srgbClr val="790015">
                  <a:gamma/>
                  <a:shade val="40000"/>
                  <a:invGamma/>
                </a:srgbClr>
              </a:gs>
            </a:gsLst>
            <a:lin ang="0" scaled="1"/>
          </a:gradFill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685800" y="228600"/>
            <a:ext cx="77724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04800"/>
            <a:ext cx="77724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905000"/>
            <a:ext cx="77724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458200" y="6248400"/>
            <a:ext cx="5608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5CE2D6F-9551-8843-9AF1-93D969C372E4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 descr="spie-logo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320" y="6367877"/>
            <a:ext cx="914400" cy="325023"/>
          </a:xfrm>
          <a:prstGeom prst="rect">
            <a:avLst/>
          </a:prstGeom>
        </p:spPr>
      </p:pic>
      <p:pic>
        <p:nvPicPr>
          <p:cNvPr id="2" name="Picture 1" descr="TheOhioStateUniversity-4C-Horiz-CMYK.eps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0" y="6248400"/>
            <a:ext cx="4205468" cy="609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790015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790015"/>
          </a:solidFill>
          <a:latin typeface="Helvetica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790015"/>
          </a:solidFill>
          <a:latin typeface="Helvetica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790015"/>
          </a:solidFill>
          <a:latin typeface="Helvetica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790015"/>
          </a:solidFill>
          <a:latin typeface="Helvetica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790015"/>
          </a:solidFill>
          <a:latin typeface="Helvetica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790015"/>
          </a:solidFill>
          <a:latin typeface="Helvetica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790015"/>
          </a:solidFill>
          <a:latin typeface="Helvetica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790015"/>
          </a:solidFill>
          <a:latin typeface="Helvetica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37C03"/>
        </a:buClr>
        <a:buSzPct val="75000"/>
        <a:buFont typeface="Monotype Sorts" charset="2"/>
        <a:buChar char="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100000"/>
        <a:buChar char="»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37C03"/>
        </a:buClr>
        <a:buSzPct val="65000"/>
        <a:buFont typeface="Monotype Sorts" charset="2"/>
        <a:buChar char="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Relationship Id="rId3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Relationship Id="rId3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Relationship Id="rId3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Relationship Id="rId3" Type="http://schemas.openxmlformats.org/officeDocument/2006/relationships/image" Target="../media/image16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jpg"/><Relationship Id="rId3" Type="http://schemas.openxmlformats.org/officeDocument/2006/relationships/image" Target="../media/image21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jpg"/><Relationship Id="rId3" Type="http://schemas.openxmlformats.org/officeDocument/2006/relationships/image" Target="../media/image24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jpg"/><Relationship Id="rId3" Type="http://schemas.openxmlformats.org/officeDocument/2006/relationships/image" Target="../media/image26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jpg"/><Relationship Id="rId3" Type="http://schemas.openxmlformats.org/officeDocument/2006/relationships/image" Target="../media/image28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jpg"/><Relationship Id="rId3" Type="http://schemas.openxmlformats.org/officeDocument/2006/relationships/image" Target="../media/image33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jpg"/><Relationship Id="rId3" Type="http://schemas.openxmlformats.org/officeDocument/2006/relationships/image" Target="../media/image3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jpg"/><Relationship Id="rId3" Type="http://schemas.openxmlformats.org/officeDocument/2006/relationships/image" Target="../media/image36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95412"/>
            <a:ext cx="7772400" cy="1470025"/>
          </a:xfrm>
        </p:spPr>
        <p:txBody>
          <a:bodyPr/>
          <a:lstStyle/>
          <a:p>
            <a:r>
              <a:rPr lang="en-US" dirty="0" smtClean="0"/>
              <a:t>LED Flashlight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530" y="3359648"/>
            <a:ext cx="4664469" cy="34983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940" y="3359647"/>
            <a:ext cx="4664470" cy="3498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884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Will current flow?</a:t>
            </a:r>
            <a:endParaRPr lang="en-US" dirty="0"/>
          </a:p>
        </p:txBody>
      </p:sp>
      <p:pic>
        <p:nvPicPr>
          <p:cNvPr id="8" name="Content Placeholder 7" descr="single diode circtui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7927" y="1890524"/>
            <a:ext cx="5048364" cy="3657600"/>
          </a:xfrm>
        </p:spPr>
      </p:pic>
      <p:sp>
        <p:nvSpPr>
          <p:cNvPr id="3" name="Rectangle 2"/>
          <p:cNvSpPr/>
          <p:nvPr/>
        </p:nvSpPr>
        <p:spPr bwMode="auto">
          <a:xfrm>
            <a:off x="3886405" y="5397715"/>
            <a:ext cx="1215186" cy="229923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972531" y="3978873"/>
            <a:ext cx="852616" cy="988540"/>
            <a:chOff x="6141308" y="4695568"/>
            <a:chExt cx="852616" cy="988540"/>
          </a:xfrm>
        </p:grpSpPr>
        <p:sp>
          <p:nvSpPr>
            <p:cNvPr id="6" name="Rectangle 5"/>
            <p:cNvSpPr/>
            <p:nvPr/>
          </p:nvSpPr>
          <p:spPr bwMode="auto">
            <a:xfrm>
              <a:off x="6141308" y="4695568"/>
              <a:ext cx="852616" cy="98854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charset="0"/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 bwMode="auto">
            <a:xfrm>
              <a:off x="6573795" y="4695568"/>
              <a:ext cx="0" cy="988540"/>
            </a:xfrm>
            <a:prstGeom prst="line">
              <a:avLst/>
            </a:prstGeom>
            <a:solidFill>
              <a:schemeClr val="accent1"/>
            </a:solidFill>
            <a:ln w="444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453645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about now?</a:t>
            </a:r>
            <a:endParaRPr lang="en-US" dirty="0"/>
          </a:p>
        </p:txBody>
      </p:sp>
      <p:pic>
        <p:nvPicPr>
          <p:cNvPr id="4" name="Content Placeholder 7" descr="single diode circtu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677927" y="1879446"/>
            <a:ext cx="5048364" cy="3657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 bwMode="auto">
          <a:xfrm>
            <a:off x="3886405" y="5397715"/>
            <a:ext cx="1215186" cy="229923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3886405" y="5430562"/>
            <a:ext cx="150409" cy="150409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975332" y="5432098"/>
            <a:ext cx="150409" cy="150409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4014787" y="5515148"/>
            <a:ext cx="982572" cy="1536"/>
          </a:xfrm>
          <a:prstGeom prst="line">
            <a:avLst/>
          </a:prstGeom>
          <a:solidFill>
            <a:schemeClr val="accent1"/>
          </a:solidFill>
          <a:ln w="476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Curved Connector 13"/>
          <p:cNvCxnSpPr/>
          <p:nvPr/>
        </p:nvCxnSpPr>
        <p:spPr bwMode="auto">
          <a:xfrm flipV="1">
            <a:off x="6948191" y="2391360"/>
            <a:ext cx="583477" cy="480561"/>
          </a:xfrm>
          <a:prstGeom prst="curvedConnector3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Curved Connector 14"/>
          <p:cNvCxnSpPr/>
          <p:nvPr/>
        </p:nvCxnSpPr>
        <p:spPr bwMode="auto">
          <a:xfrm flipV="1">
            <a:off x="7100591" y="2543760"/>
            <a:ext cx="583477" cy="480561"/>
          </a:xfrm>
          <a:prstGeom prst="curvedConnector3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Curved Connector 15"/>
          <p:cNvCxnSpPr/>
          <p:nvPr/>
        </p:nvCxnSpPr>
        <p:spPr bwMode="auto">
          <a:xfrm flipV="1">
            <a:off x="7252991" y="2696160"/>
            <a:ext cx="583477" cy="480561"/>
          </a:xfrm>
          <a:prstGeom prst="curvedConnector3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19" name="Group 18"/>
          <p:cNvGrpSpPr/>
          <p:nvPr/>
        </p:nvGrpSpPr>
        <p:grpSpPr>
          <a:xfrm>
            <a:off x="4025866" y="2196848"/>
            <a:ext cx="4257219" cy="3451802"/>
            <a:chOff x="4025866" y="2196848"/>
            <a:chExt cx="4257219" cy="3451802"/>
          </a:xfrm>
        </p:grpSpPr>
        <p:grpSp>
          <p:nvGrpSpPr>
            <p:cNvPr id="13" name="Group 12"/>
            <p:cNvGrpSpPr/>
            <p:nvPr/>
          </p:nvGrpSpPr>
          <p:grpSpPr>
            <a:xfrm>
              <a:off x="4025866" y="4959766"/>
              <a:ext cx="949466" cy="688884"/>
              <a:chOff x="4025866" y="4959766"/>
              <a:chExt cx="949466" cy="688884"/>
            </a:xfrm>
          </p:grpSpPr>
          <p:sp>
            <p:nvSpPr>
              <p:cNvPr id="10" name="Rectangle 9"/>
              <p:cNvSpPr/>
              <p:nvPr/>
            </p:nvSpPr>
            <p:spPr bwMode="auto">
              <a:xfrm>
                <a:off x="4038805" y="5432098"/>
                <a:ext cx="936527" cy="216552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Helvetica" charset="0"/>
                </a:endParaRPr>
              </a:p>
            </p:txBody>
          </p:sp>
          <p:cxnSp>
            <p:nvCxnSpPr>
              <p:cNvPr id="12" name="Straight Connector 11"/>
              <p:cNvCxnSpPr/>
              <p:nvPr/>
            </p:nvCxnSpPr>
            <p:spPr bwMode="auto">
              <a:xfrm flipV="1">
                <a:off x="4025866" y="4959766"/>
                <a:ext cx="802034" cy="502205"/>
              </a:xfrm>
              <a:prstGeom prst="line">
                <a:avLst/>
              </a:prstGeom>
              <a:solidFill>
                <a:schemeClr val="accent1"/>
              </a:solidFill>
              <a:ln w="508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8" name="Rectangle 17"/>
            <p:cNvSpPr/>
            <p:nvPr/>
          </p:nvSpPr>
          <p:spPr bwMode="auto">
            <a:xfrm>
              <a:off x="6841554" y="2196848"/>
              <a:ext cx="1441531" cy="1292937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972005" y="4076199"/>
            <a:ext cx="852616" cy="988540"/>
            <a:chOff x="6141308" y="4695568"/>
            <a:chExt cx="852616" cy="988540"/>
          </a:xfrm>
        </p:grpSpPr>
        <p:sp>
          <p:nvSpPr>
            <p:cNvPr id="20" name="Rectangle 19"/>
            <p:cNvSpPr/>
            <p:nvPr/>
          </p:nvSpPr>
          <p:spPr bwMode="auto">
            <a:xfrm>
              <a:off x="6141308" y="4695568"/>
              <a:ext cx="852616" cy="98854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charset="0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 bwMode="auto">
            <a:xfrm>
              <a:off x="6573795" y="4695568"/>
              <a:ext cx="0" cy="988540"/>
            </a:xfrm>
            <a:prstGeom prst="line">
              <a:avLst/>
            </a:prstGeom>
            <a:solidFill>
              <a:schemeClr val="accent1"/>
            </a:solidFill>
            <a:ln w="444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433334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Content Placeholder 7" descr="single diode circtui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050" y="2286644"/>
            <a:ext cx="4151364" cy="3007713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Schematic versus real life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2358568" y="2706771"/>
            <a:ext cx="5084138" cy="2726543"/>
            <a:chOff x="2491615" y="3415685"/>
            <a:chExt cx="5084138" cy="2726543"/>
          </a:xfrm>
        </p:grpSpPr>
        <p:sp>
          <p:nvSpPr>
            <p:cNvPr id="10" name="TextBox 9"/>
            <p:cNvSpPr txBox="1"/>
            <p:nvPr/>
          </p:nvSpPr>
          <p:spPr>
            <a:xfrm>
              <a:off x="4302414" y="5680563"/>
              <a:ext cx="26830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long lead is anode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632201" y="3415685"/>
              <a:ext cx="10405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anode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491615" y="4330085"/>
              <a:ext cx="12799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cathode</a:t>
              </a:r>
              <a:endParaRPr lang="en-US" dirty="0"/>
            </a:p>
          </p:txBody>
        </p:sp>
        <p:cxnSp>
          <p:nvCxnSpPr>
            <p:cNvPr id="14" name="Curved Connector 13"/>
            <p:cNvCxnSpPr/>
            <p:nvPr/>
          </p:nvCxnSpPr>
          <p:spPr bwMode="auto">
            <a:xfrm>
              <a:off x="3628928" y="3520032"/>
              <a:ext cx="331719" cy="109487"/>
            </a:xfrm>
            <a:prstGeom prst="curvedConnector3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5" name="Curved Connector 14"/>
            <p:cNvCxnSpPr/>
            <p:nvPr/>
          </p:nvCxnSpPr>
          <p:spPr bwMode="auto">
            <a:xfrm flipV="1">
              <a:off x="3672720" y="4362049"/>
              <a:ext cx="331719" cy="109487"/>
            </a:xfrm>
            <a:prstGeom prst="curvedConnector3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7" name="Curved Connector 16"/>
            <p:cNvCxnSpPr/>
            <p:nvPr/>
          </p:nvCxnSpPr>
          <p:spPr bwMode="auto">
            <a:xfrm flipV="1">
              <a:off x="6985510" y="5217567"/>
              <a:ext cx="590243" cy="754552"/>
            </a:xfrm>
            <a:prstGeom prst="curvedConnector2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pic>
        <p:nvPicPr>
          <p:cNvPr id="3" name="Picture 2" descr="LED circuit with real component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414" y="2535352"/>
            <a:ext cx="4332370" cy="2377361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3693042" y="4117315"/>
            <a:ext cx="686031" cy="795398"/>
            <a:chOff x="6141308" y="4695568"/>
            <a:chExt cx="852616" cy="988540"/>
          </a:xfrm>
        </p:grpSpPr>
        <p:sp>
          <p:nvSpPr>
            <p:cNvPr id="20" name="Rectangle 19"/>
            <p:cNvSpPr/>
            <p:nvPr/>
          </p:nvSpPr>
          <p:spPr bwMode="auto">
            <a:xfrm>
              <a:off x="6141308" y="4695568"/>
              <a:ext cx="852616" cy="98854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charset="0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 bwMode="auto">
            <a:xfrm>
              <a:off x="6573795" y="4695568"/>
              <a:ext cx="0" cy="988540"/>
            </a:xfrm>
            <a:prstGeom prst="line">
              <a:avLst/>
            </a:prstGeom>
            <a:solidFill>
              <a:schemeClr val="accent1"/>
            </a:solidFill>
            <a:ln w="444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4224209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Here’s our battery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62000" y="1905000"/>
            <a:ext cx="4284853" cy="4114800"/>
          </a:xfrm>
        </p:spPr>
        <p:txBody>
          <a:bodyPr/>
          <a:lstStyle/>
          <a:p>
            <a:r>
              <a:rPr lang="en-US" sz="2800" dirty="0" smtClean="0"/>
              <a:t>Called a coin or button battery</a:t>
            </a:r>
          </a:p>
          <a:p>
            <a:r>
              <a:rPr lang="en-US" sz="2800" dirty="0" smtClean="0"/>
              <a:t>This one is only 3 V</a:t>
            </a:r>
          </a:p>
          <a:p>
            <a:r>
              <a:rPr lang="en-US" sz="2800" dirty="0" smtClean="0"/>
              <a:t>Hey, we don’t need a resistor then!</a:t>
            </a:r>
          </a:p>
          <a:p>
            <a:r>
              <a:rPr lang="en-US" sz="2800" dirty="0" smtClean="0"/>
              <a:t>Notice the top is positive- that should connect to the anode (long lead)</a:t>
            </a:r>
            <a:endParaRPr lang="en-US" sz="2800" dirty="0"/>
          </a:p>
        </p:txBody>
      </p:sp>
      <p:pic>
        <p:nvPicPr>
          <p:cNvPr id="7" name="Picture 6" descr="Unknown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2391040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122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 you ready to build?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000" dirty="0" smtClean="0"/>
              <a:t>Box</a:t>
            </a:r>
          </a:p>
          <a:p>
            <a:r>
              <a:rPr lang="en-US" sz="2000" dirty="0" smtClean="0"/>
              <a:t>Coin battery</a:t>
            </a:r>
          </a:p>
          <a:p>
            <a:r>
              <a:rPr lang="en-US" sz="2000" dirty="0" smtClean="0"/>
              <a:t>LED</a:t>
            </a:r>
          </a:p>
          <a:p>
            <a:r>
              <a:rPr lang="en-US" sz="2000" dirty="0" smtClean="0"/>
              <a:t>3 pieces wire</a:t>
            </a:r>
          </a:p>
          <a:p>
            <a:r>
              <a:rPr lang="en-US" sz="2000" dirty="0" smtClean="0"/>
              <a:t>Paper clip </a:t>
            </a:r>
          </a:p>
          <a:p>
            <a:r>
              <a:rPr lang="en-US" sz="2000" dirty="0" smtClean="0"/>
              <a:t>Scissors, tape</a:t>
            </a:r>
          </a:p>
          <a:p>
            <a:r>
              <a:rPr lang="en-US" sz="2000" dirty="0" smtClean="0"/>
              <a:t>Sandpaper</a:t>
            </a:r>
          </a:p>
          <a:p>
            <a:r>
              <a:rPr lang="en-US" sz="2000" dirty="0"/>
              <a:t>Lighter</a:t>
            </a:r>
          </a:p>
          <a:p>
            <a:r>
              <a:rPr lang="en-US" sz="2000" dirty="0"/>
              <a:t>Sticker</a:t>
            </a:r>
          </a:p>
          <a:p>
            <a:r>
              <a:rPr lang="en-US" sz="2000" dirty="0"/>
              <a:t>Marker</a:t>
            </a:r>
          </a:p>
          <a:p>
            <a:endParaRPr lang="en-US" sz="2000" dirty="0" smtClean="0"/>
          </a:p>
          <a:p>
            <a:endParaRPr lang="en-US" sz="2000" dirty="0" smtClean="0"/>
          </a:p>
        </p:txBody>
      </p:sp>
      <p:pic>
        <p:nvPicPr>
          <p:cNvPr id="3" name="Picture 2" descr="IMG_259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999" y="1816705"/>
            <a:ext cx="3152321" cy="420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198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Fold this flap and punch </a:t>
            </a:r>
            <a:r>
              <a:rPr lang="en-US" dirty="0" smtClean="0"/>
              <a:t>a hole </a:t>
            </a:r>
            <a:r>
              <a:rPr lang="en-US" dirty="0" smtClean="0"/>
              <a:t>through both layers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81601" y="2044129"/>
            <a:ext cx="4770634" cy="3577976"/>
          </a:xfrm>
        </p:spPr>
      </p:pic>
      <p:pic>
        <p:nvPicPr>
          <p:cNvPr id="2" name="Picture 1" descr="IMG_259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095" y="1721553"/>
            <a:ext cx="3543905" cy="472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148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LEDs: one lead is shorter!</a:t>
            </a:r>
            <a:endParaRPr lang="en-US" dirty="0"/>
          </a:p>
        </p:txBody>
      </p:sp>
      <p:pic>
        <p:nvPicPr>
          <p:cNvPr id="4" name="Picture 3" descr="Bright-White-LED-5mm-228x2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49" y="2259401"/>
            <a:ext cx="2895600" cy="2895600"/>
          </a:xfrm>
          <a:prstGeom prst="rect">
            <a:avLst/>
          </a:prstGeom>
        </p:spPr>
      </p:pic>
      <p:pic>
        <p:nvPicPr>
          <p:cNvPr id="5" name="Picture 4" descr="LED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988" y="2001118"/>
            <a:ext cx="4326753" cy="29642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98989" y="5246522"/>
            <a:ext cx="36166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If you forget which is shorter, look for the flat</a:t>
            </a:r>
            <a:endParaRPr lang="en-US" dirty="0"/>
          </a:p>
        </p:txBody>
      </p:sp>
      <p:sp>
        <p:nvSpPr>
          <p:cNvPr id="9" name="Up Arrow 8"/>
          <p:cNvSpPr/>
          <p:nvPr/>
        </p:nvSpPr>
        <p:spPr bwMode="auto">
          <a:xfrm>
            <a:off x="7312636" y="3360848"/>
            <a:ext cx="307900" cy="2052429"/>
          </a:xfrm>
          <a:prstGeom prst="up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539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 the top of the short lead</a:t>
            </a:r>
            <a:endParaRPr lang="en-US" dirty="0"/>
          </a:p>
        </p:txBody>
      </p:sp>
      <p:pic>
        <p:nvPicPr>
          <p:cNvPr id="5" name="Picture 4" descr="Color short lea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19562" y="918162"/>
            <a:ext cx="4356503" cy="580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410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639" y="1563607"/>
            <a:ext cx="5640321" cy="42302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Bend legs at the knees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992897" y="1816871"/>
            <a:ext cx="10058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Short!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>
            <a:off x="4168223" y="2423818"/>
            <a:ext cx="153950" cy="962208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040093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Got three pieces of magnet wire?</a:t>
            </a:r>
            <a:endParaRPr lang="en-US" dirty="0"/>
          </a:p>
        </p:txBody>
      </p:sp>
      <p:pic>
        <p:nvPicPr>
          <p:cNvPr id="3" name="Picture 2" descr="Wires (3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93807" y="1235388"/>
            <a:ext cx="4084595" cy="544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636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does it work?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When electricity flows through an LED (light-emitting diode), the LED lights up</a:t>
            </a:r>
          </a:p>
          <a:p>
            <a:r>
              <a:rPr lang="en-US" dirty="0" smtClean="0"/>
              <a:t>We need a battery, two LEDs, some wire, a switch and some know-how!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779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and wir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363" y="2522961"/>
            <a:ext cx="4482506" cy="33618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Burn insulation off the ends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973205" y="2558604"/>
            <a:ext cx="35642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Then sand off the black stuff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Picture 2" descr="burn wi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48" y="1727975"/>
            <a:ext cx="3249817" cy="433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965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Twist one around the </a:t>
            </a:r>
            <a:r>
              <a:rPr lang="en-US" smtClean="0"/>
              <a:t>SHORT lead</a:t>
            </a:r>
            <a:endParaRPr lang="en-US" dirty="0"/>
          </a:p>
        </p:txBody>
      </p:sp>
      <p:pic>
        <p:nvPicPr>
          <p:cNvPr id="3" name="Picture 2" descr="IMG_259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475" y="1935238"/>
            <a:ext cx="5160635" cy="3870476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 bwMode="auto">
          <a:xfrm flipV="1">
            <a:off x="3495524" y="4487333"/>
            <a:ext cx="48381" cy="14514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526943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a pen or pencil to make a small loop in the other end</a:t>
            </a:r>
            <a:endParaRPr lang="en-US" dirty="0"/>
          </a:p>
        </p:txBody>
      </p:sp>
      <p:pic>
        <p:nvPicPr>
          <p:cNvPr id="7" name="Picture 6" descr="Make loop in wi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11" y="2462588"/>
            <a:ext cx="4333089" cy="3249817"/>
          </a:xfrm>
          <a:prstGeom prst="rect">
            <a:avLst/>
          </a:prstGeom>
        </p:spPr>
      </p:pic>
      <p:pic>
        <p:nvPicPr>
          <p:cNvPr id="3" name="Picture 2" descr="IMG_259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555" y="2462587"/>
            <a:ext cx="4333090" cy="324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4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Tape loop to bottom (-) side of battery</a:t>
            </a:r>
            <a:endParaRPr lang="en-US" dirty="0"/>
          </a:p>
        </p:txBody>
      </p:sp>
      <p:pic>
        <p:nvPicPr>
          <p:cNvPr id="3" name="Picture 2" descr="loop onnagtive side of batter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92" y="2789273"/>
            <a:ext cx="4009642" cy="3097461"/>
          </a:xfrm>
          <a:prstGeom prst="rect">
            <a:avLst/>
          </a:prstGeom>
        </p:spPr>
      </p:pic>
      <p:pic>
        <p:nvPicPr>
          <p:cNvPr id="8" name="Picture 7" descr="Tape negative battery loo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171" y="2789273"/>
            <a:ext cx="3276492" cy="309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278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Make a loop in another wire and tape it to the top (+) side of battery</a:t>
            </a:r>
            <a:endParaRPr lang="en-US" sz="3600" dirty="0"/>
          </a:p>
        </p:txBody>
      </p:sp>
      <p:pic>
        <p:nvPicPr>
          <p:cNvPr id="3" name="Picture 2" descr="Tape loop positive sid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5607"/>
            <a:ext cx="6300411" cy="47253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843" y="2876764"/>
            <a:ext cx="4178157" cy="313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027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rst tes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35" y="1718908"/>
            <a:ext cx="6001938" cy="45014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Here’s a chance to test it!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902101" y="1718908"/>
            <a:ext cx="205266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Touch the other end of the second wire to the other LED leads.</a:t>
            </a:r>
          </a:p>
          <a:p>
            <a:endParaRPr lang="en-US" dirty="0"/>
          </a:p>
          <a:p>
            <a:r>
              <a:rPr lang="en-US" dirty="0" smtClean="0"/>
              <a:t>It should light up.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10535" y="1718908"/>
            <a:ext cx="26309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Touch, don’t twist!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593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 the THIRD wire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400" dirty="0" smtClean="0"/>
              <a:t>Twist one end to the unused LED leads</a:t>
            </a:r>
          </a:p>
          <a:p>
            <a:r>
              <a:rPr lang="en-US" sz="2400" dirty="0" smtClean="0"/>
              <a:t>Wire ONE goes LED to battery</a:t>
            </a:r>
          </a:p>
          <a:p>
            <a:r>
              <a:rPr lang="en-US" sz="2400" dirty="0" smtClean="0"/>
              <a:t>Wire TWO goes battery to nowhere right now</a:t>
            </a:r>
          </a:p>
          <a:p>
            <a:r>
              <a:rPr lang="en-US" sz="2400" dirty="0" smtClean="0"/>
              <a:t>Wire THREE goes from LED to nowhere</a:t>
            </a:r>
          </a:p>
          <a:p>
            <a:r>
              <a:rPr lang="en-US" sz="2400" dirty="0" smtClean="0"/>
              <a:t>Tape battery inside box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26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89" y="1731634"/>
            <a:ext cx="3418417" cy="455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939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Tape battery inside box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Poke LED out through the hole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IMG_26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785" y="1584476"/>
            <a:ext cx="3456215" cy="460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958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hist wire to paper cli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738" y="1590046"/>
            <a:ext cx="3383183" cy="45109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Bend the paper clip a little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396173" y="1871769"/>
            <a:ext cx="2113394" cy="1577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Twist the end of the second wire to the paper clip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5" descr="bent paper cli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18" y="2552682"/>
            <a:ext cx="4013644" cy="3121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585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Cover big loop of paper clip with </a:t>
            </a:r>
            <a:r>
              <a:rPr lang="en-US" dirty="0" smtClean="0"/>
              <a:t>tape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223" y="1608975"/>
            <a:ext cx="3810000" cy="2857500"/>
          </a:xfrm>
        </p:spPr>
      </p:pic>
      <p:pic>
        <p:nvPicPr>
          <p:cNvPr id="6" name="Picture 5" descr="tape big loop of paper cli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0909"/>
            <a:ext cx="4504635" cy="37549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21321" y="4627650"/>
            <a:ext cx="42226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Tape to outside of box</a:t>
            </a:r>
          </a:p>
          <a:p>
            <a:r>
              <a:rPr lang="en-US" dirty="0" smtClean="0"/>
              <a:t>Don</a:t>
            </a:r>
            <a:r>
              <a:rPr lang="fr-FR" dirty="0" smtClean="0"/>
              <a:t>’</a:t>
            </a:r>
            <a:r>
              <a:rPr lang="en-US" dirty="0" smtClean="0"/>
              <a:t>t cross fold in flap here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 flipV="1">
            <a:off x="8565223" y="4243227"/>
            <a:ext cx="250004" cy="94522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flipH="1" flipV="1">
            <a:off x="8382000" y="3657600"/>
            <a:ext cx="183223" cy="59590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189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Need to learn some things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to read an electrical schematic</a:t>
            </a:r>
          </a:p>
          <a:p>
            <a:r>
              <a:rPr lang="en-US" dirty="0" smtClean="0"/>
              <a:t>What parts we’re using</a:t>
            </a:r>
          </a:p>
          <a:p>
            <a:r>
              <a:rPr lang="en-US" dirty="0" smtClean="0"/>
              <a:t>How to build the flashlight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212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pe big loop of paper cli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0909"/>
            <a:ext cx="4504635" cy="37549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Tape the big loop of the paper clip to the outside of the box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1975696" y="3014505"/>
            <a:ext cx="2155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Cover the big loop with tape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Picture 2" descr="IMG_260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302" y="1457423"/>
            <a:ext cx="3582118" cy="477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540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6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421" y="1447800"/>
            <a:ext cx="3648767" cy="48650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Get the last piece of wire</a:t>
            </a:r>
            <a:endParaRPr lang="en-US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5513810" y="1827249"/>
            <a:ext cx="3810000" cy="4114800"/>
          </a:xfrm>
        </p:spPr>
        <p:txBody>
          <a:bodyPr/>
          <a:lstStyle/>
          <a:p>
            <a:r>
              <a:rPr lang="en-US" dirty="0" smtClean="0"/>
              <a:t>Slide one sanded end under the top part of the clip</a:t>
            </a:r>
          </a:p>
          <a:p>
            <a:r>
              <a:rPr lang="en-US" dirty="0" smtClean="0"/>
              <a:t>This is going to be your switch!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948" y="3389412"/>
            <a:ext cx="3247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Must </a:t>
            </a:r>
            <a:r>
              <a:rPr lang="en-US" dirty="0" smtClean="0">
                <a:solidFill>
                  <a:schemeClr val="tx2"/>
                </a:solidFill>
              </a:rPr>
              <a:t>be sanded part!!!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>
            <a:off x="2798410" y="4011972"/>
            <a:ext cx="1033950" cy="1371038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411964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Tape it down ONY THE END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59" y="1933589"/>
            <a:ext cx="5763802" cy="432285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 rot="20997500">
            <a:off x="5621285" y="3044401"/>
            <a:ext cx="1110753" cy="240804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</a:endParaRPr>
          </a:p>
        </p:txBody>
      </p:sp>
      <p:sp>
        <p:nvSpPr>
          <p:cNvPr id="3" name="Left Arrow 2"/>
          <p:cNvSpPr/>
          <p:nvPr/>
        </p:nvSpPr>
        <p:spPr bwMode="auto">
          <a:xfrm>
            <a:off x="6945330" y="2804845"/>
            <a:ext cx="1160980" cy="359595"/>
          </a:xfrm>
          <a:prstGeom prst="lef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254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Thread the two wires from the switch to the inside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6425624" y="2336472"/>
            <a:ext cx="31431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Tape it!</a:t>
            </a:r>
          </a:p>
          <a:p>
            <a:endParaRPr lang="en-US" dirty="0"/>
          </a:p>
          <a:p>
            <a:r>
              <a:rPr lang="en-US" dirty="0" smtClean="0"/>
              <a:t>Test it! Close the switch! Does it light up?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715784"/>
            <a:ext cx="5551364" cy="4163523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 bwMode="auto">
          <a:xfrm flipV="1">
            <a:off x="4198341" y="4379280"/>
            <a:ext cx="594917" cy="1282830"/>
          </a:xfrm>
          <a:prstGeom prst="straightConnector1">
            <a:avLst/>
          </a:prstGeom>
          <a:solidFill>
            <a:schemeClr val="accent1"/>
          </a:solidFill>
          <a:ln w="539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723323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Fold up the box and put on the sticker!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298774" y="1816645"/>
            <a:ext cx="5164476" cy="387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915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 are </a:t>
            </a:r>
            <a:r>
              <a:rPr lang="en-US" smtClean="0"/>
              <a:t>all </a:t>
            </a:r>
            <a:r>
              <a:rPr lang="en-US" smtClean="0"/>
              <a:t>done! </a:t>
            </a:r>
            <a:endParaRPr lang="en-US" dirty="0"/>
          </a:p>
        </p:txBody>
      </p:sp>
      <p:pic>
        <p:nvPicPr>
          <p:cNvPr id="4" name="Picture 3" descr="IMG_26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001" y="1685703"/>
            <a:ext cx="5379265" cy="4034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952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Reading Schematics: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914400" y="2819402"/>
            <a:ext cx="3810000" cy="685800"/>
          </a:xfrm>
        </p:spPr>
        <p:txBody>
          <a:bodyPr/>
          <a:lstStyle/>
          <a:p>
            <a:r>
              <a:rPr lang="en-US" dirty="0" smtClean="0"/>
              <a:t>Battery</a:t>
            </a:r>
            <a:endParaRPr lang="en-US" dirty="0"/>
          </a:p>
        </p:txBody>
      </p:sp>
      <p:pic>
        <p:nvPicPr>
          <p:cNvPr id="7" name="Content Placeholder 6" descr="battery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65000" y="2959545"/>
            <a:ext cx="2170176" cy="2231136"/>
          </a:xfrm>
        </p:spPr>
      </p:pic>
      <p:sp>
        <p:nvSpPr>
          <p:cNvPr id="6" name="TextBox 5"/>
          <p:cNvSpPr txBox="1"/>
          <p:nvPr/>
        </p:nvSpPr>
        <p:spPr>
          <a:xfrm>
            <a:off x="1752600" y="1752601"/>
            <a:ext cx="23647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What’s this?</a:t>
            </a:r>
            <a:endParaRPr lang="en-US" sz="3200" dirty="0"/>
          </a:p>
        </p:txBody>
      </p:sp>
      <p:pic>
        <p:nvPicPr>
          <p:cNvPr id="9" name="Picture 8" descr="Unknown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102" y="3505202"/>
            <a:ext cx="2381248" cy="238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397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What’s this?</a:t>
            </a:r>
            <a:endParaRPr lang="en-US" dirty="0"/>
          </a:p>
        </p:txBody>
      </p:sp>
      <p:pic>
        <p:nvPicPr>
          <p:cNvPr id="5" name="Content Placeholder 4" descr="diode.g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60538" y="3649663"/>
            <a:ext cx="2654300" cy="850900"/>
          </a:xfrm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Diode</a:t>
            </a:r>
          </a:p>
          <a:p>
            <a:pPr lvl="1"/>
            <a:r>
              <a:rPr lang="en-US" dirty="0" smtClean="0"/>
              <a:t>Lets current flow one direction but not the other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1760538" y="3669061"/>
            <a:ext cx="2201862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rot="10800000">
            <a:off x="3733800" y="4768334"/>
            <a:ext cx="8382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2514600" y="3048000"/>
            <a:ext cx="575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YES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352800" y="4585257"/>
            <a:ext cx="318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733799" y="4954589"/>
            <a:ext cx="502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549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Electrical circuit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Must have a closed path all the way from one terminal of the battery to the other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074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Will current flow?</a:t>
            </a:r>
            <a:endParaRPr lang="en-US" dirty="0"/>
          </a:p>
        </p:txBody>
      </p:sp>
      <p:pic>
        <p:nvPicPr>
          <p:cNvPr id="8" name="Content Placeholder 7" descr="single diode circtui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42142" y="2514600"/>
            <a:ext cx="5048364" cy="3657600"/>
          </a:xfrm>
        </p:spPr>
      </p:pic>
      <p:grpSp>
        <p:nvGrpSpPr>
          <p:cNvPr id="6" name="Group 5"/>
          <p:cNvGrpSpPr/>
          <p:nvPr/>
        </p:nvGrpSpPr>
        <p:grpSpPr>
          <a:xfrm>
            <a:off x="6141308" y="4695568"/>
            <a:ext cx="852616" cy="988540"/>
            <a:chOff x="6141308" y="4695568"/>
            <a:chExt cx="852616" cy="988540"/>
          </a:xfrm>
        </p:grpSpPr>
        <p:sp>
          <p:nvSpPr>
            <p:cNvPr id="3" name="Rectangle 2"/>
            <p:cNvSpPr/>
            <p:nvPr/>
          </p:nvSpPr>
          <p:spPr bwMode="auto">
            <a:xfrm>
              <a:off x="6141308" y="4695568"/>
              <a:ext cx="852616" cy="98854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charset="0"/>
              </a:endParaRPr>
            </a:p>
          </p:txBody>
        </p:sp>
        <p:cxnSp>
          <p:nvCxnSpPr>
            <p:cNvPr id="5" name="Straight Connector 4"/>
            <p:cNvCxnSpPr/>
            <p:nvPr/>
          </p:nvCxnSpPr>
          <p:spPr bwMode="auto">
            <a:xfrm>
              <a:off x="6573795" y="4695568"/>
              <a:ext cx="0" cy="988540"/>
            </a:xfrm>
            <a:prstGeom prst="line">
              <a:avLst/>
            </a:prstGeom>
            <a:solidFill>
              <a:schemeClr val="accent1"/>
            </a:solidFill>
            <a:ln w="444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588544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about here?</a:t>
            </a:r>
            <a:endParaRPr lang="en-US" dirty="0"/>
          </a:p>
        </p:txBody>
      </p:sp>
      <p:pic>
        <p:nvPicPr>
          <p:cNvPr id="12" name="Content Placeholder 11" descr="reverse diod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0" y="2438400"/>
            <a:ext cx="5048364" cy="3657600"/>
          </a:xfrm>
        </p:spPr>
      </p:pic>
      <p:grpSp>
        <p:nvGrpSpPr>
          <p:cNvPr id="4" name="Group 3"/>
          <p:cNvGrpSpPr/>
          <p:nvPr/>
        </p:nvGrpSpPr>
        <p:grpSpPr>
          <a:xfrm>
            <a:off x="6586154" y="4695568"/>
            <a:ext cx="852616" cy="988540"/>
            <a:chOff x="6141308" y="4695568"/>
            <a:chExt cx="852616" cy="988540"/>
          </a:xfrm>
        </p:grpSpPr>
        <p:sp>
          <p:nvSpPr>
            <p:cNvPr id="5" name="Rectangle 4"/>
            <p:cNvSpPr/>
            <p:nvPr/>
          </p:nvSpPr>
          <p:spPr bwMode="auto">
            <a:xfrm>
              <a:off x="6141308" y="4695568"/>
              <a:ext cx="852616" cy="98854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charset="0"/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 bwMode="auto">
            <a:xfrm>
              <a:off x="6573795" y="4695568"/>
              <a:ext cx="0" cy="988540"/>
            </a:xfrm>
            <a:prstGeom prst="line">
              <a:avLst/>
            </a:prstGeom>
            <a:solidFill>
              <a:schemeClr val="accent1"/>
            </a:solidFill>
            <a:ln w="444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803706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here?</a:t>
            </a:r>
            <a:endParaRPr lang="en-US" dirty="0"/>
          </a:p>
        </p:txBody>
      </p:sp>
      <p:pic>
        <p:nvPicPr>
          <p:cNvPr id="6" name="Content Placeholder 5" descr="reverse battery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800" y="2438400"/>
            <a:ext cx="5508302" cy="3657600"/>
          </a:xfrm>
        </p:spPr>
      </p:pic>
      <p:grpSp>
        <p:nvGrpSpPr>
          <p:cNvPr id="4" name="Group 3"/>
          <p:cNvGrpSpPr/>
          <p:nvPr/>
        </p:nvGrpSpPr>
        <p:grpSpPr>
          <a:xfrm>
            <a:off x="6586154" y="4633783"/>
            <a:ext cx="852616" cy="988540"/>
            <a:chOff x="6141308" y="4695568"/>
            <a:chExt cx="852616" cy="988540"/>
          </a:xfrm>
        </p:grpSpPr>
        <p:sp>
          <p:nvSpPr>
            <p:cNvPr id="5" name="Rectangle 4"/>
            <p:cNvSpPr/>
            <p:nvPr/>
          </p:nvSpPr>
          <p:spPr bwMode="auto">
            <a:xfrm>
              <a:off x="6141308" y="4695568"/>
              <a:ext cx="852616" cy="98854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charset="0"/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 bwMode="auto">
            <a:xfrm>
              <a:off x="6573795" y="4695568"/>
              <a:ext cx="0" cy="988540"/>
            </a:xfrm>
            <a:prstGeom prst="line">
              <a:avLst/>
            </a:prstGeom>
            <a:solidFill>
              <a:schemeClr val="accent1"/>
            </a:solidFill>
            <a:ln w="444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322299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Default Desig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924</TotalTime>
  <Words>517</Words>
  <Application>Microsoft Macintosh PowerPoint</Application>
  <PresentationFormat>On-screen Show (4:3)</PresentationFormat>
  <Paragraphs>89</Paragraphs>
  <Slides>35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Default Theme</vt:lpstr>
      <vt:lpstr>LED Flashlight</vt:lpstr>
      <vt:lpstr>How does it work?</vt:lpstr>
      <vt:lpstr>Need to learn some things</vt:lpstr>
      <vt:lpstr>Reading Schematics:</vt:lpstr>
      <vt:lpstr>What’s this?</vt:lpstr>
      <vt:lpstr>Electrical circuit</vt:lpstr>
      <vt:lpstr>Will current flow?</vt:lpstr>
      <vt:lpstr>How about here?</vt:lpstr>
      <vt:lpstr>And here?</vt:lpstr>
      <vt:lpstr>Will current flow?</vt:lpstr>
      <vt:lpstr>How about now?</vt:lpstr>
      <vt:lpstr>Schematic versus real life</vt:lpstr>
      <vt:lpstr>Here’s our battery</vt:lpstr>
      <vt:lpstr>Are you ready to build?</vt:lpstr>
      <vt:lpstr>Fold this flap and punch a hole through both layers</vt:lpstr>
      <vt:lpstr>LEDs: one lead is shorter!</vt:lpstr>
      <vt:lpstr>Color the top of the short lead</vt:lpstr>
      <vt:lpstr>Bend legs at the knees</vt:lpstr>
      <vt:lpstr>Got three pieces of magnet wire?</vt:lpstr>
      <vt:lpstr>Burn insulation off the ends</vt:lpstr>
      <vt:lpstr>Twist one around the SHORT lead</vt:lpstr>
      <vt:lpstr>Use a pen or pencil to make a small loop in the other end</vt:lpstr>
      <vt:lpstr>Tape loop to bottom (-) side of battery</vt:lpstr>
      <vt:lpstr>Make a loop in another wire and tape it to the top (+) side of battery</vt:lpstr>
      <vt:lpstr>Here’s a chance to test it!</vt:lpstr>
      <vt:lpstr>Find the THIRD wire</vt:lpstr>
      <vt:lpstr>Tape battery inside box</vt:lpstr>
      <vt:lpstr>Bend the paper clip a little</vt:lpstr>
      <vt:lpstr>Cover big loop of paper clip with tape</vt:lpstr>
      <vt:lpstr>Tape the big loop of the paper clip to the outside of the box</vt:lpstr>
      <vt:lpstr>Get the last piece of wire</vt:lpstr>
      <vt:lpstr>Tape it down ONY THE END</vt:lpstr>
      <vt:lpstr>Thread the two wires from the switch to the inside</vt:lpstr>
      <vt:lpstr>Fold up the box and put on the sticker!</vt:lpstr>
      <vt:lpstr>You are all done! </vt:lpstr>
    </vt:vector>
  </TitlesOfParts>
  <Company>The Ohio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LED Flashlight</dc:title>
  <dc:creator>Betty Lise</dc:creator>
  <cp:lastModifiedBy>Betty Lise</cp:lastModifiedBy>
  <cp:revision>141</cp:revision>
  <dcterms:created xsi:type="dcterms:W3CDTF">2016-02-06T20:04:06Z</dcterms:created>
  <dcterms:modified xsi:type="dcterms:W3CDTF">2017-09-20T15:02:31Z</dcterms:modified>
</cp:coreProperties>
</file>