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6" r:id="rId4"/>
    <p:sldId id="273" r:id="rId5"/>
    <p:sldId id="276" r:id="rId6"/>
    <p:sldId id="277" r:id="rId7"/>
    <p:sldId id="278" r:id="rId8"/>
    <p:sldId id="285" r:id="rId9"/>
    <p:sldId id="279" r:id="rId10"/>
    <p:sldId id="281" r:id="rId11"/>
    <p:sldId id="282" r:id="rId12"/>
    <p:sldId id="283" r:id="rId13"/>
    <p:sldId id="284" r:id="rId14"/>
    <p:sldId id="280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17" autoAdjust="0"/>
  </p:normalViewPr>
  <p:slideViewPr>
    <p:cSldViewPr snapToGrid="0" snapToObjects="1">
      <p:cViewPr varScale="1">
        <p:scale>
          <a:sx n="127" d="100"/>
          <a:sy n="127" d="100"/>
        </p:scale>
        <p:origin x="-1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Department of Electrical</a:t>
            </a:r>
          </a:p>
          <a:p>
            <a:pPr lvl="0"/>
            <a:r>
              <a:rPr lang="en-US" dirty="0" smtClean="0"/>
              <a:t>and Computer Engineering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504410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SU-Engineering-Horiz-RGBHEX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4" y="5947251"/>
            <a:ext cx="4155246" cy="11055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00014" y="1000079"/>
            <a:ext cx="807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Department of Electrical </a:t>
            </a:r>
          </a:p>
          <a:p>
            <a:pPr algn="ctr"/>
            <a:r>
              <a:rPr lang="en-US" sz="2400" b="1" i="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and Computer Engineering</a:t>
            </a:r>
            <a:endParaRPr lang="en-US" sz="2400" b="1" i="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/>
              <a:pPr/>
              <a:t>‹#›</a:t>
            </a:fld>
            <a:endParaRPr lang="en-US" sz="160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4976"/>
            <a:ext cx="9144000" cy="949856"/>
            <a:chOff x="0" y="-4976"/>
            <a:chExt cx="9144000" cy="9498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 userDrawn="1"/>
          </p:nvSpPr>
          <p:spPr>
            <a:xfrm>
              <a:off x="0" y="-4976"/>
              <a:ext cx="9144000" cy="949856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 userDrawn="1"/>
          </p:nvSpPr>
          <p:spPr>
            <a:xfrm>
              <a:off x="5129734" y="142240"/>
              <a:ext cx="3836360" cy="756382"/>
            </a:xfrm>
            <a:prstGeom prst="rect">
              <a:avLst/>
            </a:prstGeom>
            <a:ln>
              <a:solidFill>
                <a:srgbClr val="BB0000"/>
              </a:solidFill>
            </a:ln>
          </p:spPr>
          <p:txBody>
            <a:bodyPr/>
            <a:lstStyle>
              <a:lvl1pPr marL="0" indent="0" algn="r" defTabSz="457200" rtl="0" eaLnBrk="1" latinLnBrk="0" hangingPunct="1">
                <a:lnSpc>
                  <a:spcPts val="1640"/>
                </a:lnSpc>
                <a:spcBef>
                  <a:spcPts val="0"/>
                </a:spcBef>
                <a:buFont typeface="Arial"/>
                <a:buNone/>
                <a:defRPr sz="13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457200" rtl="0" eaLnBrk="1" latinLnBrk="0" hangingPunct="1">
                <a:spcBef>
                  <a:spcPts val="600"/>
                </a:spcBef>
                <a:buFont typeface="Arial"/>
                <a:buNone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0" indent="-228600" algn="l" defTabSz="457200" rtl="0" eaLnBrk="1" latinLnBrk="0" hangingPunct="1">
                <a:spcBef>
                  <a:spcPts val="0"/>
                </a:spcBef>
                <a:buFont typeface="Arial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4864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02920" indent="0" algn="l" defTabSz="457200" rtl="0" eaLnBrk="1" latinLnBrk="0" hangingPunct="1">
                <a:spcBef>
                  <a:spcPts val="350"/>
                </a:spcBef>
                <a:buFont typeface="Arial"/>
                <a:buNone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2000" dirty="0" smtClean="0"/>
                <a:t>Department of Electrical</a:t>
              </a:r>
            </a:p>
            <a:p>
              <a:pPr>
                <a:lnSpc>
                  <a:spcPct val="100000"/>
                </a:lnSpc>
              </a:pPr>
              <a:r>
                <a:rPr lang="en-US" sz="2000" dirty="0" smtClean="0"/>
                <a:t>and Computer Engineering</a:t>
              </a:r>
              <a:endParaRPr lang="en-US" sz="2000" dirty="0"/>
            </a:p>
          </p:txBody>
        </p:sp>
        <p:pic>
          <p:nvPicPr>
            <p:cNvPr id="11" name="Picture 10" descr="OSU-Engineering-1C-REV-Horiz-CMYK.tif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18" y="229810"/>
              <a:ext cx="3920642" cy="562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413015" y="2984000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BINARY BEADS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902041" y="-392030"/>
            <a:ext cx="8229600" cy="4525963"/>
          </a:xfrm>
        </p:spPr>
        <p:txBody>
          <a:bodyPr/>
          <a:lstStyle/>
          <a:p>
            <a:r>
              <a:rPr lang="en-US" sz="1800" dirty="0" smtClean="0"/>
              <a:t>Suppose I wanted to send  “OSU” to a computer</a:t>
            </a:r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74333"/>
              </p:ext>
            </p:extLst>
          </p:nvPr>
        </p:nvGraphicFramePr>
        <p:xfrm>
          <a:off x="2826927" y="2587087"/>
          <a:ext cx="6095997" cy="1765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5885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5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85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binary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081" y="1995612"/>
            <a:ext cx="5797008" cy="48623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48356" y="2739391"/>
            <a:ext cx="5195418" cy="276104"/>
            <a:chOff x="3648356" y="2657455"/>
            <a:chExt cx="5195418" cy="276104"/>
          </a:xfrm>
        </p:grpSpPr>
        <p:sp>
          <p:nvSpPr>
            <p:cNvPr id="5" name="Rectangle 4"/>
            <p:cNvSpPr/>
            <p:nvPr/>
          </p:nvSpPr>
          <p:spPr>
            <a:xfrm>
              <a:off x="3648356" y="266353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7040" y="266353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46833" y="266353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1837" y="266353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75289" y="2657455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3973" y="2657455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72466" y="2657455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73766" y="266353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8356" y="3312774"/>
            <a:ext cx="5195418" cy="270020"/>
            <a:chOff x="3648356" y="4417779"/>
            <a:chExt cx="5195418" cy="270020"/>
          </a:xfrm>
        </p:grpSpPr>
        <p:sp>
          <p:nvSpPr>
            <p:cNvPr id="24" name="Rectangle 23"/>
            <p:cNvSpPr/>
            <p:nvPr/>
          </p:nvSpPr>
          <p:spPr>
            <a:xfrm>
              <a:off x="5746833" y="441777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8356" y="441777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47040" y="441777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11837" y="441777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72466" y="441777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573766" y="4417779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82242" y="441777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73973" y="4417779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45066" y="3998923"/>
            <a:ext cx="5195418" cy="270020"/>
            <a:chOff x="3727506" y="5155031"/>
            <a:chExt cx="5195418" cy="270020"/>
          </a:xfrm>
        </p:grpSpPr>
        <p:sp>
          <p:nvSpPr>
            <p:cNvPr id="29" name="Rectangle 28"/>
            <p:cNvSpPr/>
            <p:nvPr/>
          </p:nvSpPr>
          <p:spPr>
            <a:xfrm>
              <a:off x="5825983" y="5155031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27506" y="5155031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26190" y="5155031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90987" y="5155031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52916" y="5155031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61392" y="5155031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53123" y="5155031"/>
              <a:ext cx="270008" cy="27002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51616" y="5155031"/>
              <a:ext cx="270008" cy="27002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3515314" y="2561036"/>
            <a:ext cx="0" cy="176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022413" y="2561036"/>
            <a:ext cx="0" cy="176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68862" y="2561036"/>
            <a:ext cx="0" cy="176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26927" y="2561036"/>
            <a:ext cx="0" cy="176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34023" y="2561036"/>
            <a:ext cx="0" cy="17655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03701" y="2561036"/>
            <a:ext cx="0" cy="17655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92088" y="2561036"/>
            <a:ext cx="0" cy="17655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580475" y="2561036"/>
            <a:ext cx="0" cy="17655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57249" y="2561036"/>
            <a:ext cx="0" cy="17655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645636" y="2561036"/>
            <a:ext cx="0" cy="17655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26927" y="2561036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41657" y="3174306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26927" y="3736368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826927" y="4352659"/>
            <a:ext cx="6195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 smtClean="0"/>
              <a:t>By the way, this is a “binary” code</a:t>
            </a:r>
          </a:p>
          <a:p>
            <a:r>
              <a:rPr lang="en-US" sz="2800" dirty="0" smtClean="0"/>
              <a:t>“Bi” means “two”- there are two possible values for each digit</a:t>
            </a:r>
          </a:p>
          <a:p>
            <a:r>
              <a:rPr lang="en-US" sz="2800" dirty="0" smtClean="0"/>
              <a:t>A binary digit is called a “BIT”</a:t>
            </a:r>
          </a:p>
          <a:p>
            <a:r>
              <a:rPr lang="en-US" sz="2800" dirty="0" smtClean="0"/>
              <a:t>So each of our letters is 8 bits long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672" y="4585414"/>
            <a:ext cx="4936515" cy="1190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0047" y="4585414"/>
            <a:ext cx="5620154" cy="5049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 dirty="0" smtClean="0"/>
              <a:t>You can use any two different things as symbols for ones and zeros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76" y="2837284"/>
            <a:ext cx="8508480" cy="2052629"/>
          </a:xfrm>
          <a:prstGeom prst="rect">
            <a:avLst/>
          </a:prstGeom>
        </p:spPr>
      </p:pic>
      <p:pic>
        <p:nvPicPr>
          <p:cNvPr id="4" name="Picture 3" descr="220px-Florida_Box_Turtle_Digon3_re-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43" y="5124988"/>
            <a:ext cx="676946" cy="507710"/>
          </a:xfrm>
          <a:prstGeom prst="rect">
            <a:avLst/>
          </a:prstGeom>
        </p:spPr>
      </p:pic>
      <p:pic>
        <p:nvPicPr>
          <p:cNvPr id="6" name="Picture 5" descr="220px-African_Bush_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89" y="4912241"/>
            <a:ext cx="566977" cy="850466"/>
          </a:xfrm>
          <a:prstGeom prst="rect">
            <a:avLst/>
          </a:prstGeom>
        </p:spPr>
      </p:pic>
      <p:pic>
        <p:nvPicPr>
          <p:cNvPr id="7" name="Picture 6" descr="220px-Florida_Box_Turtle_Digon3_re-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7" y="5203608"/>
            <a:ext cx="676946" cy="507710"/>
          </a:xfrm>
          <a:prstGeom prst="rect">
            <a:avLst/>
          </a:prstGeom>
        </p:spPr>
      </p:pic>
      <p:pic>
        <p:nvPicPr>
          <p:cNvPr id="8" name="Picture 7" descr="220px-Florida_Box_Turtle_Digon3_re-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64" y="5175933"/>
            <a:ext cx="676946" cy="507710"/>
          </a:xfrm>
          <a:prstGeom prst="rect">
            <a:avLst/>
          </a:prstGeom>
        </p:spPr>
      </p:pic>
      <p:pic>
        <p:nvPicPr>
          <p:cNvPr id="9" name="Picture 8" descr="220px-African_Bush_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76" y="4912241"/>
            <a:ext cx="566977" cy="850466"/>
          </a:xfrm>
          <a:prstGeom prst="rect">
            <a:avLst/>
          </a:prstGeom>
        </p:spPr>
      </p:pic>
      <p:pic>
        <p:nvPicPr>
          <p:cNvPr id="10" name="Picture 9" descr="220px-African_Bush_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53" y="4912241"/>
            <a:ext cx="566977" cy="850466"/>
          </a:xfrm>
          <a:prstGeom prst="rect">
            <a:avLst/>
          </a:prstGeom>
        </p:spPr>
      </p:pic>
      <p:pic>
        <p:nvPicPr>
          <p:cNvPr id="11" name="Picture 10" descr="220px-African_Bush_Eleph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31" y="4889913"/>
            <a:ext cx="566977" cy="850466"/>
          </a:xfrm>
          <a:prstGeom prst="rect">
            <a:avLst/>
          </a:prstGeom>
        </p:spPr>
      </p:pic>
      <p:pic>
        <p:nvPicPr>
          <p:cNvPr id="12" name="Picture 11" descr="220px-Florida_Box_Turtle_Digon3_re-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53" y="5153605"/>
            <a:ext cx="676946" cy="5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 smtClean="0"/>
              <a:t>We’re going to use beads!</a:t>
            </a:r>
          </a:p>
          <a:p>
            <a:endParaRPr lang="en-US" sz="2800" dirty="0"/>
          </a:p>
          <a:p>
            <a:r>
              <a:rPr lang="en-US" sz="2800" dirty="0" smtClean="0"/>
              <a:t>Pick two colors</a:t>
            </a:r>
          </a:p>
          <a:p>
            <a:endParaRPr lang="en-US" sz="2800" dirty="0"/>
          </a:p>
          <a:p>
            <a:r>
              <a:rPr lang="en-US" sz="2800" dirty="0" smtClean="0"/>
              <a:t>Decide which one is “one” and which one is “zero”</a:t>
            </a:r>
          </a:p>
          <a:p>
            <a:endParaRPr lang="en-US" sz="2800" dirty="0"/>
          </a:p>
          <a:p>
            <a:r>
              <a:rPr lang="en-US" sz="2800" dirty="0" smtClean="0"/>
              <a:t>Put the beads in the right order to spell your name</a:t>
            </a:r>
          </a:p>
          <a:p>
            <a:endParaRPr lang="en-US" sz="2800" dirty="0"/>
          </a:p>
          <a:p>
            <a:r>
              <a:rPr lang="en-US" sz="2800" dirty="0" smtClean="0"/>
              <a:t>OK to use a third color between letters</a:t>
            </a: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9" y="1335236"/>
            <a:ext cx="2333814" cy="23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46930" y="1830387"/>
            <a:ext cx="3013173" cy="4525963"/>
          </a:xfrm>
        </p:spPr>
        <p:txBody>
          <a:bodyPr/>
          <a:lstStyle/>
          <a:p>
            <a:r>
              <a:rPr lang="en-US" sz="2800" dirty="0" smtClean="0"/>
              <a:t>What did this person spell?</a:t>
            </a:r>
          </a:p>
          <a:p>
            <a:r>
              <a:rPr lang="en-US" sz="2800" dirty="0" smtClean="0"/>
              <a:t>First letter is :</a:t>
            </a:r>
          </a:p>
          <a:p>
            <a:r>
              <a:rPr lang="en-US" sz="2800" dirty="0" smtClean="0"/>
              <a:t>0100 1010</a:t>
            </a:r>
          </a:p>
          <a:p>
            <a:endParaRPr lang="en-US" sz="2800" dirty="0" smtClean="0"/>
          </a:p>
          <a:p>
            <a:r>
              <a:rPr lang="en-US" sz="2800" dirty="0" smtClean="0"/>
              <a:t>Second letter is</a:t>
            </a:r>
          </a:p>
          <a:p>
            <a:r>
              <a:rPr lang="en-US" sz="2800" dirty="0" smtClean="0"/>
              <a:t>0101 0111</a:t>
            </a:r>
          </a:p>
        </p:txBody>
      </p:sp>
      <p:pic>
        <p:nvPicPr>
          <p:cNvPr id="6" name="Picture 5" descr="20160817_122331-8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38" y="1470107"/>
            <a:ext cx="4383653" cy="3287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0090" y="32902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 rot="1686841">
            <a:off x="5770158" y="2710198"/>
            <a:ext cx="1030028" cy="85006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86841">
            <a:off x="6689936" y="3253120"/>
            <a:ext cx="1244356" cy="85006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33377" y="4950361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367707" y="629912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www.makerexpo.ca</a:t>
            </a:r>
            <a:r>
              <a:rPr lang="en-US" sz="1050" dirty="0"/>
              <a:t>/exhibitor/binary-beads/</a:t>
            </a:r>
          </a:p>
        </p:txBody>
      </p:sp>
    </p:spTree>
    <p:extLst>
      <p:ext uri="{BB962C8B-B14F-4D97-AF65-F5344CB8AC3E}">
        <p14:creationId xmlns:p14="http://schemas.microsoft.com/office/powerpoint/2010/main" val="208828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4000" dirty="0" smtClean="0"/>
              <a:t>OK, Now it’s your turn!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36" y="2948943"/>
            <a:ext cx="3198091" cy="4067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944" y="604604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http://librarybugb8te.blogspot.com/2014/11/bead-binary-</a:t>
            </a:r>
            <a:r>
              <a:rPr lang="en-US" sz="1050" dirty="0" err="1"/>
              <a:t>bracelet.html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4927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How do computers talk to each other?</a:t>
            </a:r>
          </a:p>
          <a:p>
            <a:r>
              <a:rPr lang="en-US" dirty="0"/>
              <a:t>	</a:t>
            </a:r>
            <a:r>
              <a:rPr lang="en-US" dirty="0" smtClean="0"/>
              <a:t>They don’t have mouths or ears</a:t>
            </a:r>
          </a:p>
          <a:p>
            <a:r>
              <a:rPr lang="en-US" dirty="0"/>
              <a:t>	</a:t>
            </a:r>
            <a:r>
              <a:rPr lang="en-US" dirty="0" smtClean="0"/>
              <a:t>They send electrical signals back and forth</a:t>
            </a:r>
            <a:endParaRPr lang="en-US" sz="1800" baseline="30000" dirty="0"/>
          </a:p>
        </p:txBody>
      </p:sp>
      <p:pic>
        <p:nvPicPr>
          <p:cNvPr id="3" name="Picture 2" descr="huge.22.1139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62" y="3861709"/>
            <a:ext cx="3953858" cy="2416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5969" y="6550223"/>
            <a:ext cx="7234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www.illustrationsource.com</a:t>
            </a:r>
            <a:r>
              <a:rPr lang="en-US" sz="1400" dirty="0"/>
              <a:t>/stock/image/113954/two-computers-communicating/</a:t>
            </a:r>
          </a:p>
        </p:txBody>
      </p:sp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 smtClean="0"/>
              <a:t>Since they talk via electricity, they use voltages.</a:t>
            </a:r>
          </a:p>
          <a:p>
            <a:endParaRPr lang="en-US" sz="2800" dirty="0" smtClean="0"/>
          </a:p>
          <a:p>
            <a:r>
              <a:rPr lang="en-US" sz="2800" dirty="0" smtClean="0"/>
              <a:t>But they need some kind of code because you can’t speak English with voltages</a:t>
            </a:r>
          </a:p>
          <a:p>
            <a:endParaRPr lang="en-US" sz="2800" dirty="0" smtClean="0"/>
          </a:p>
          <a:p>
            <a:r>
              <a:rPr lang="en-US" sz="2800" dirty="0" smtClean="0"/>
              <a:t>There are three parts to the code.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962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voltage being sent can be “high” (say, 5 Volts) or “low” (say 0 Volts)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When </a:t>
            </a:r>
            <a:r>
              <a:rPr lang="en-US" sz="2800" dirty="0"/>
              <a:t>the voltage is “high” we call it a “one”, and when it’s low we call it a “zero”</a:t>
            </a:r>
          </a:p>
          <a:p>
            <a:endParaRPr lang="en-US" sz="2800" baseline="30000" dirty="0"/>
          </a:p>
        </p:txBody>
      </p:sp>
      <p:pic>
        <p:nvPicPr>
          <p:cNvPr id="4" name="Picture 3" descr="digital_sig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72" y="4088840"/>
            <a:ext cx="285750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6968" y="58518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study.com</a:t>
            </a:r>
            <a:r>
              <a:rPr lang="en-US" sz="1000" dirty="0"/>
              <a:t>/academy/lesson/what-are-digital-and-analog-signals-definition-lesson-</a:t>
            </a:r>
            <a:r>
              <a:rPr lang="en-US" sz="1000" dirty="0" err="1"/>
              <a:t>quiz.html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800" dirty="0" smtClean="0"/>
              <a:t>You could do this yourself with a battery and a light</a:t>
            </a:r>
          </a:p>
          <a:p>
            <a:r>
              <a:rPr lang="en-US" sz="1800" dirty="0" smtClean="0"/>
              <a:t>When you close the switch, the voltage (high) can get to the light and turn it on</a:t>
            </a:r>
          </a:p>
          <a:p>
            <a:r>
              <a:rPr lang="en-US" sz="1800" dirty="0" smtClean="0"/>
              <a:t>When you open the switch, the voltage can’t get to the light, so it turns off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When the light is “on” we call it a “one” </a:t>
            </a:r>
          </a:p>
          <a:p>
            <a:r>
              <a:rPr lang="en-US" sz="1800" dirty="0" smtClean="0"/>
              <a:t>When the light is “off” we call it a zero</a:t>
            </a:r>
            <a:endParaRPr lang="en-US" sz="1800" dirty="0"/>
          </a:p>
        </p:txBody>
      </p:sp>
      <p:pic>
        <p:nvPicPr>
          <p:cNvPr id="3" name="Picture 2" descr="ledbat2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" y="2891877"/>
            <a:ext cx="6985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5980" y="633754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www.technologystudent.com</a:t>
            </a:r>
            <a:r>
              <a:rPr lang="en-US" sz="1050" dirty="0"/>
              <a:t>/</a:t>
            </a:r>
            <a:r>
              <a:rPr lang="en-US" sz="1050" dirty="0" err="1"/>
              <a:t>elec_flsh</a:t>
            </a:r>
            <a:r>
              <a:rPr lang="en-US" sz="1050" dirty="0"/>
              <a:t>/button1.html</a:t>
            </a:r>
          </a:p>
        </p:txBody>
      </p:sp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 smtClean="0"/>
              <a:t>3) What about the third part of the code?</a:t>
            </a:r>
          </a:p>
          <a:p>
            <a:endParaRPr lang="en-US" sz="2800" dirty="0"/>
          </a:p>
          <a:p>
            <a:r>
              <a:rPr lang="en-US" sz="2800" dirty="0" smtClean="0"/>
              <a:t>That’s called “ASCII” (American Standard Code for Information Interchange)</a:t>
            </a:r>
          </a:p>
          <a:p>
            <a:endParaRPr lang="en-US" sz="2800" dirty="0"/>
          </a:p>
          <a:p>
            <a:r>
              <a:rPr lang="en-US" sz="2800" dirty="0" smtClean="0"/>
              <a:t>Each letter in the alphabet is represented by a series of ones and zeros</a:t>
            </a:r>
          </a:p>
          <a:p>
            <a:r>
              <a:rPr lang="en-US" sz="2800" dirty="0" smtClean="0"/>
              <a:t>Example: A=01000001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 smtClean="0"/>
              <a:t>Each “code” is 8 symbols long</a:t>
            </a:r>
          </a:p>
          <a:p>
            <a:r>
              <a:rPr lang="en-US" sz="2800" dirty="0" smtClean="0"/>
              <a:t>We’ll put a space in our pictures to make it easier to read:</a:t>
            </a:r>
          </a:p>
          <a:p>
            <a:endParaRPr lang="en-US" sz="2800" dirty="0" smtClean="0"/>
          </a:p>
          <a:p>
            <a:r>
              <a:rPr lang="en-US" sz="2800" dirty="0" smtClean="0"/>
              <a:t>A: 0100 0001</a:t>
            </a:r>
          </a:p>
          <a:p>
            <a:endParaRPr lang="en-US" sz="2800" dirty="0"/>
          </a:p>
          <a:p>
            <a:r>
              <a:rPr lang="en-US" sz="2800" dirty="0" smtClean="0"/>
              <a:t>Or, if you were using a light: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60048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69684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8192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7265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1302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0493" y="5707360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9120" y="5707360"/>
            <a:ext cx="270008" cy="270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12110" y="5707360"/>
            <a:ext cx="270008" cy="270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 smtClean="0"/>
              <a:t>Suppose I wanted to send a “B” to a computer?</a:t>
            </a:r>
          </a:p>
          <a:p>
            <a:endParaRPr lang="en-US" sz="2800" dirty="0"/>
          </a:p>
          <a:p>
            <a:r>
              <a:rPr lang="en-US" sz="2800" dirty="0" smtClean="0"/>
              <a:t>B=0100 0010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75860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5496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4004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3077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7125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6305" y="3667211"/>
            <a:ext cx="270008" cy="27002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44932" y="3667211"/>
            <a:ext cx="270008" cy="270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47114" y="3667211"/>
            <a:ext cx="270008" cy="270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46930" y="1090333"/>
            <a:ext cx="8229600" cy="4525963"/>
          </a:xfrm>
        </p:spPr>
        <p:txBody>
          <a:bodyPr/>
          <a:lstStyle/>
          <a:p>
            <a:r>
              <a:rPr lang="en-US" sz="2800" dirty="0" smtClean="0"/>
              <a:t>Here is the entire alphabet</a:t>
            </a:r>
            <a:endParaRPr lang="en-US" sz="2800" dirty="0"/>
          </a:p>
        </p:txBody>
      </p:sp>
      <p:pic>
        <p:nvPicPr>
          <p:cNvPr id="3" name="Picture 2" descr="binary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84" y="1644325"/>
            <a:ext cx="5797008" cy="4862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3184" y="6322047"/>
            <a:ext cx="659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additional codes for periods, commas, numbers,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339</TotalTime>
  <Words>503</Words>
  <Application>Microsoft Macintosh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Betty Lise</cp:lastModifiedBy>
  <cp:revision>31</cp:revision>
  <cp:lastPrinted>2013-08-13T14:25:08Z</cp:lastPrinted>
  <dcterms:created xsi:type="dcterms:W3CDTF">2013-05-24T18:55:25Z</dcterms:created>
  <dcterms:modified xsi:type="dcterms:W3CDTF">2018-03-21T21:39:29Z</dcterms:modified>
</cp:coreProperties>
</file>