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7"/>
  </p:notesMasterIdLst>
  <p:sldIdLst>
    <p:sldId id="505" r:id="rId5"/>
    <p:sldId id="444" r:id="rId6"/>
    <p:sldId id="611" r:id="rId7"/>
    <p:sldId id="626" r:id="rId8"/>
    <p:sldId id="625" r:id="rId9"/>
    <p:sldId id="631" r:id="rId10"/>
    <p:sldId id="633" r:id="rId11"/>
    <p:sldId id="635" r:id="rId12"/>
    <p:sldId id="636" r:id="rId13"/>
    <p:sldId id="656" r:id="rId14"/>
    <p:sldId id="634" r:id="rId15"/>
    <p:sldId id="637" r:id="rId16"/>
    <p:sldId id="647" r:id="rId17"/>
    <p:sldId id="624" r:id="rId18"/>
    <p:sldId id="638" r:id="rId19"/>
    <p:sldId id="641" r:id="rId20"/>
    <p:sldId id="639" r:id="rId21"/>
    <p:sldId id="640" r:id="rId22"/>
    <p:sldId id="630" r:id="rId23"/>
    <p:sldId id="657" r:id="rId24"/>
    <p:sldId id="628" r:id="rId25"/>
    <p:sldId id="655" r:id="rId26"/>
    <p:sldId id="643" r:id="rId27"/>
    <p:sldId id="644" r:id="rId28"/>
    <p:sldId id="646" r:id="rId29"/>
    <p:sldId id="648" r:id="rId30"/>
    <p:sldId id="642" r:id="rId31"/>
    <p:sldId id="651" r:id="rId32"/>
    <p:sldId id="653" r:id="rId33"/>
    <p:sldId id="654" r:id="rId34"/>
    <p:sldId id="652" r:id="rId35"/>
    <p:sldId id="58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568" userDrawn="1">
          <p15:clr>
            <a:srgbClr val="A4A3A4"/>
          </p15:clr>
        </p15:guide>
        <p15:guide id="5" pos="5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025"/>
    <a:srgbClr val="666666"/>
    <a:srgbClr val="FA857D"/>
    <a:srgbClr val="ECF1E9"/>
    <a:srgbClr val="FFFFFF"/>
    <a:srgbClr val="FA5D52"/>
    <a:srgbClr val="B92125"/>
    <a:srgbClr val="BB0000"/>
    <a:srgbClr val="7F11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F7B84-26B3-40ED-2631-9B3E3D0508E6}" v="209" dt="2023-10-09T20:49:52.670"/>
    <p1510:client id="{9244B48C-9C6F-431E-8C8F-52DE0C56687E}" v="41" dt="2023-10-08T20:36:38.795"/>
    <p1510:client id="{98F3D62A-76A3-4E54-968C-0BBF3930AF90}" v="3340" dt="2023-10-09T20:36:21.598"/>
    <p1510:client id="{9E62A509-5B12-4A80-86AB-501C3ADA6795}" v="3" dt="2023-10-10T22:36:56.815"/>
    <p1510:client id="{C716A8D4-5F9E-4ED0-AB3E-50E7AB644C8C}" v="1" dt="2023-10-09T22:16:58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582"/>
  </p:normalViewPr>
  <p:slideViewPr>
    <p:cSldViewPr snapToGrid="0">
      <p:cViewPr varScale="1">
        <p:scale>
          <a:sx n="108" d="100"/>
          <a:sy n="108" d="100"/>
        </p:scale>
        <p:origin x="864" y="78"/>
      </p:cViewPr>
      <p:guideLst>
        <p:guide orient="horz" pos="1440"/>
        <p:guide orient="horz" pos="2880"/>
        <p:guide pos="2568"/>
        <p:guide pos="5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DAD9-2C53-434E-953C-0EA239B9C70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ACB8F-0D90-7E4D-A4A5-52E266FC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6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3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45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8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2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09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8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7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0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1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43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34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78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3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9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ACB8F-0D90-7E4D-A4A5-52E266FCD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C289-FD4B-8D4E-B0CB-2B2E168B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Atkinson Hyperlegible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07FBA-1028-4849-9973-5AD4BBB86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tkinson Hyperlegible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584683-766B-E348-AD54-77CDD3144E98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317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B43E-B5A8-764B-A1CA-64593366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1A78-D52F-B34B-9EB9-A61BE33A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78BE-FA18-0D43-B547-11CCEF86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9DFAF36-5933-2D4C-98D8-3A0BC7689913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3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9048-AFC8-6343-B2D8-74D08D93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97607-182E-2548-B190-3A3BA46EB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C50E-AA0B-9444-8053-E61EF09DE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33B275-0112-C04C-85DB-30B8BDDD3436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755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3C15F553-8B80-F34E-8BDA-B79E1CC6D61B}"/>
              </a:ext>
            </a:extLst>
          </p:cNvPr>
          <p:cNvSpPr/>
          <p:nvPr userDrawn="1"/>
        </p:nvSpPr>
        <p:spPr>
          <a:xfrm>
            <a:off x="0" y="333487"/>
            <a:ext cx="10209007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A7B534A8-0D7C-6645-A38D-27AAF9A42C19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ABAE1-766B-C94D-8274-700E64EE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1" y="42967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0E900-92FE-6B49-B71D-79FBF074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B39605E-FAEF-2A47-B1F8-41C7642957F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559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C2963F2C-4AA4-9444-B8F7-8A4DB1D7DB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2E846-8E91-424C-A677-5ECB1A159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778F5-9C15-8848-A3FB-081E75363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CAB5B-C2F4-7A4A-B508-A5D7F09E3A60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699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91BB31D2-6D05-694D-A0CB-2043ADA5D66E}"/>
              </a:ext>
            </a:extLst>
          </p:cNvPr>
          <p:cNvSpPr/>
          <p:nvPr userDrawn="1"/>
        </p:nvSpPr>
        <p:spPr>
          <a:xfrm>
            <a:off x="-150607" y="344245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A08601C-6681-C94B-8016-C18402E89D0C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39F96-0C40-D445-BA30-A717A77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4D9A-0E02-3A47-BE0B-0691300F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E15C7D-8AC9-FC42-9B52-58EFC68A5A3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58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91BB31D2-6D05-694D-A0CB-2043ADA5D66E}"/>
              </a:ext>
            </a:extLst>
          </p:cNvPr>
          <p:cNvSpPr/>
          <p:nvPr userDrawn="1"/>
        </p:nvSpPr>
        <p:spPr>
          <a:xfrm>
            <a:off x="-150607" y="344245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A08601C-6681-C94B-8016-C18402E89D0C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39F96-0C40-D445-BA30-A717A77B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E15C7D-8AC9-FC42-9B52-58EFC68A5A32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A1309EB-D8AA-7947-A088-28C0F4991F3A}"/>
              </a:ext>
            </a:extLst>
          </p:cNvPr>
          <p:cNvSpPr/>
          <p:nvPr userDrawn="1"/>
        </p:nvSpPr>
        <p:spPr>
          <a:xfrm>
            <a:off x="-5942159" y="599838"/>
            <a:ext cx="7293488" cy="7293488"/>
          </a:xfrm>
          <a:prstGeom prst="blockArc">
            <a:avLst>
              <a:gd name="adj1" fmla="val 18900000"/>
              <a:gd name="adj2" fmla="val 3208493"/>
              <a:gd name="adj3" fmla="val 0"/>
            </a:avLst>
          </a:prstGeom>
          <a:solidFill>
            <a:srgbClr val="BA2025"/>
          </a:solidFill>
          <a:ln w="76200">
            <a:solidFill>
              <a:srgbClr val="BA2025"/>
            </a:solidFill>
            <a:prstDash val="solid"/>
          </a:ln>
        </p:spPr>
        <p:style>
          <a:lnRef idx="2">
            <a:scrgbClr r="0" g="0" b="0"/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540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8AA0-6DB2-754F-B618-EA918394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63001-07FC-F14C-B0E0-9F65D31F6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7BE030-E129-3944-8DCF-1E45BD0A0D35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30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4E28E648-0D77-5E4E-ADF6-AB825B33A633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483B87FD-7FDA-5644-AB3E-A4F945FAD35D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F7E90-DE5F-8B4C-992D-E1606D08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18913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A33-A1A5-4E48-8A5C-F782EB314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8B8D1-5003-1A40-9A6A-EFAD1377D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04AB84-728F-DE46-9312-49DA1FFE6AD1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975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>
            <a:extLst>
              <a:ext uri="{FF2B5EF4-FFF2-40B4-BE49-F238E27FC236}">
                <a16:creationId xmlns:a16="http://schemas.microsoft.com/office/drawing/2014/main" id="{665B4F19-8EC5-B74E-BFA9-06FECFC20B3E}"/>
              </a:ext>
            </a:extLst>
          </p:cNvPr>
          <p:cNvSpPr/>
          <p:nvPr userDrawn="1"/>
        </p:nvSpPr>
        <p:spPr>
          <a:xfrm>
            <a:off x="0" y="333487"/>
            <a:ext cx="10209007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706A69B9-E31E-E841-9711-774C70D4502F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ED505-9CC0-3B46-879A-434BC4FB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1" y="4081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AA30-863C-DC4C-AC16-B8E6DD347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79A7-F285-1041-9F7E-198F2581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4488-D159-CE40-966E-894BF307D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750C3-4D5D-0F4C-9691-E092DCE63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4E5F13-6166-DE4B-A650-BB1D7C3481C3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92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>
            <a:extLst>
              <a:ext uri="{FF2B5EF4-FFF2-40B4-BE49-F238E27FC236}">
                <a16:creationId xmlns:a16="http://schemas.microsoft.com/office/drawing/2014/main" id="{15367D68-B509-D846-816A-E5E0D1AC8553}"/>
              </a:ext>
            </a:extLst>
          </p:cNvPr>
          <p:cNvSpPr/>
          <p:nvPr userDrawn="1"/>
        </p:nvSpPr>
        <p:spPr>
          <a:xfrm>
            <a:off x="-236668" y="333487"/>
            <a:ext cx="10445675" cy="1376979"/>
          </a:xfrm>
          <a:prstGeom prst="homePlate">
            <a:avLst>
              <a:gd name="adj" fmla="val 43077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A81F3-6BC9-EA48-9935-37FBB8CC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4081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06C9B23-E1EF-944D-BD67-38BE51B1E325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2BEE3C-ECEC-2747-B012-5478D42E5A11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667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CCE9D57-E06C-EC41-8342-42ABA82093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F46C36-A4FA-8E41-BB2B-761EEF04831F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73005C1B-B881-294E-B222-9D2F8C711A75}"/>
              </a:ext>
            </a:extLst>
          </p:cNvPr>
          <p:cNvSpPr/>
          <p:nvPr userDrawn="1"/>
        </p:nvSpPr>
        <p:spPr>
          <a:xfrm>
            <a:off x="-152585" y="1114097"/>
            <a:ext cx="7541357" cy="3888829"/>
          </a:xfrm>
          <a:prstGeom prst="homePlate">
            <a:avLst>
              <a:gd name="adj" fmla="val 41291"/>
            </a:avLst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0EA3A-05E1-0E48-965A-93C1D66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2326603"/>
            <a:ext cx="534621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4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CCE9D57-E06C-EC41-8342-42ABA820930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F46C36-A4FA-8E41-BB2B-761EEF04831F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EF9944-A4F6-4C59-AEBD-678D6480B8EA}" type="slidenum">
              <a:rPr lang="en-US" sz="2400" b="1" smtClean="0">
                <a:solidFill>
                  <a:schemeClr val="bg1"/>
                </a:solidFill>
                <a:latin typeface="Atkinson Hyperlegible" pitchFamily="2" charset="77"/>
              </a:rPr>
              <a:pPr/>
              <a:t>‹#›</a:t>
            </a:fld>
            <a:endParaRPr lang="en-US" sz="2400" b="1">
              <a:solidFill>
                <a:schemeClr val="bg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068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85602-2E2F-5148-B2E3-AA4C848C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2" y="193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568D-5824-EE41-ABA0-853280455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5C8C0-F7B8-514D-A77F-44218C5F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436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E3BA9DA-6C9A-6848-9D2D-860D45142340}"/>
              </a:ext>
            </a:extLst>
          </p:cNvPr>
          <p:cNvSpPr/>
          <p:nvPr userDrawn="1"/>
        </p:nvSpPr>
        <p:spPr>
          <a:xfrm>
            <a:off x="11080376" y="6260950"/>
            <a:ext cx="1441525" cy="715384"/>
          </a:xfrm>
          <a:prstGeom prst="parallelogram">
            <a:avLst/>
          </a:prstGeom>
          <a:solidFill>
            <a:srgbClr val="BA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8D2352-0BE3-8B44-811C-BA020591BD37}"/>
              </a:ext>
            </a:extLst>
          </p:cNvPr>
          <p:cNvSpPr txBox="1">
            <a:spLocks/>
          </p:cNvSpPr>
          <p:nvPr userDrawn="1"/>
        </p:nvSpPr>
        <p:spPr>
          <a:xfrm>
            <a:off x="11300204" y="6340307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solidFill>
                <a:schemeClr val="tx1"/>
              </a:solidFill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59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tkinson Hyperlegibl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tkinson Hyperlegibl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tkinson Hyperlegibl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tkinson Hyperlegibl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tkinson Hyperlegibl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Atkinson Hyperlegibl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7B07C35-34F6-674C-AB35-25AD282B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113">
            <a:off x="595297" y="1254513"/>
            <a:ext cx="10902458" cy="425196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3AB3166-30E9-004D-BA62-331537B5F304}"/>
              </a:ext>
            </a:extLst>
          </p:cNvPr>
          <p:cNvSpPr txBox="1">
            <a:spLocks/>
          </p:cNvSpPr>
          <p:nvPr/>
        </p:nvSpPr>
        <p:spPr>
          <a:xfrm>
            <a:off x="6883220" y="3888404"/>
            <a:ext cx="4615059" cy="6617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Hont" panose="020B060403050404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Hont" panose="020B060403050404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Hont" panose="020B060403050404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Hont" panose="020B060403050404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Hont" panose="020B060403050404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latin typeface="Arial Black"/>
              </a:rPr>
              <a:t>Self-Diagnosis!!</a:t>
            </a:r>
          </a:p>
          <a:p>
            <a:pPr marL="0" indent="0">
              <a:buNone/>
            </a:pPr>
            <a:endParaRPr lang="en-US" b="1" i="1" dirty="0">
              <a:solidFill>
                <a:schemeClr val="bg1"/>
              </a:solidFill>
              <a:latin typeface="Arial Black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  <a:latin typeface="Arial Black"/>
                <a:cs typeface="Arial Black" panose="020B0604020202020204" pitchFamily="34" charset="0"/>
              </a:rPr>
              <a:t>10/9/2023</a:t>
            </a:r>
          </a:p>
        </p:txBody>
      </p:sp>
    </p:spTree>
    <p:extLst>
      <p:ext uri="{BB962C8B-B14F-4D97-AF65-F5344CB8AC3E}">
        <p14:creationId xmlns:p14="http://schemas.microsoft.com/office/powerpoint/2010/main" val="10206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would you get diagnosed?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Putting a standardized label on an experience can help people with similar experiences find and learn from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would you get diagnosed?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It can feel good!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(personally, knowing I'm not alone in my experiences can me feel less "broken" or "out of place")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182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avoid an official diagnosis?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05" y="298929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It's bloody expensive!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531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avoid an official diagnosis?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05" y="1742387"/>
            <a:ext cx="11571358" cy="56744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Doctors are often only familiar with a specific set of standard symptoms that may be outdated, unhelpful, or discriminatory.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419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do people self-diagnose?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Understanding your own experiences more deeply can help you find treatments and deal with impairments more easily.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do people self-diagnose?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Diagnostic labels are often used to signify in-group belonging to a community.</a:t>
            </a:r>
            <a:endParaRPr lang="en-US" sz="5000" dirty="0"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501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internet is changing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The internet has created new ecosystems that make money off explaining medicine and psychology to non-professionals.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internet is changing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Social media algorithms prioritize broad appeal and virality, encouraging content about niche experiences to be accessible to a mainstream audience.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internet is changing culture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Disabled and Neurodivergent people can share their voice through content in ways it would be difficult to in real life.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internet is changing culture</a:t>
            </a:r>
            <a:endParaRPr lang="en-US" b="0" dirty="0">
              <a:latin typeface="Atkinson Hyperlegibl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In virtual spaces, non-local communities can form much more easily, enabling people to categorize their own experiences without medical expertise.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349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EC69-C5A5-4E33-A117-9221A865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913"/>
            <a:ext cx="10882745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tkinson Hyperlegible" pitchFamily="2" charset="77"/>
              </a:rPr>
              <a:t>Introductions!!!</a:t>
            </a: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30B6033B-A147-724B-86A2-375433662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942159" y="599838"/>
            <a:ext cx="7293488" cy="7293488"/>
          </a:xfrm>
          <a:prstGeom prst="blockArc">
            <a:avLst>
              <a:gd name="adj1" fmla="val 18900000"/>
              <a:gd name="adj2" fmla="val 3208493"/>
              <a:gd name="adj3" fmla="val 0"/>
            </a:avLst>
          </a:prstGeom>
          <a:ln w="76200">
            <a:solidFill>
              <a:srgbClr val="BA2025"/>
            </a:solidFill>
            <a:prstDash val="solid"/>
          </a:ln>
        </p:spPr>
        <p:style>
          <a:lnRef idx="2">
            <a:scrgbClr r="0" g="0" b="0"/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318E4DD-2F2D-CB41-BE70-3CB8AA41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373" y="1953835"/>
            <a:ext cx="4110004" cy="833607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>
                <a:latin typeface="Atkinson Hyperlegible" pitchFamily="2" charset="77"/>
              </a:rPr>
              <a:t>Name and Pronouns</a:t>
            </a:r>
            <a:endParaRPr lang="en-US" sz="2600" b="1" kern="1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D96FC2-2899-2240-9BE7-15BF59C8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1849634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E8D0A6C-1236-F448-8AAE-ABB7F7B75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3" y="3204463"/>
            <a:ext cx="4190570" cy="873150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BA20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Atkinson Hyperlegible" pitchFamily="2" charset="77"/>
              </a:rPr>
              <a:t>Disability Connection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4EAF2C-A173-4642-B187-07ED1137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3100262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A202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4220CC5-520D-E24E-A898-164AD6A6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2" y="4455091"/>
            <a:ext cx="4190570" cy="933307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66040" rIns="66040" bIns="660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>
                <a:latin typeface="Atkinson Hyperlegible" pitchFamily="2" charset="77"/>
              </a:rPr>
              <a:t>Quick Visual Description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D621DB-F81F-E543-868D-694408AAA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4350890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E6539DE-D587-2A40-A7BE-609BB724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326" y="5705720"/>
            <a:ext cx="4104051" cy="833607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BA20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dirty="0">
                <a:latin typeface="Atkinson Hyperlegible" pitchFamily="2" charset="77"/>
              </a:rPr>
              <a:t>How’s your week going?</a:t>
            </a:r>
            <a:endParaRPr lang="en-US" sz="2600" b="1" kern="1200" dirty="0">
              <a:latin typeface="Atkinson Hyperlegible" pitchFamily="2" charset="77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426D81-6CC7-7443-808A-674CE3B0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5601519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A202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09FC515-00F3-FF44-BED6-37ABFB204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60" y="4420704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90A9447-A0D5-1C48-9A0F-B76C5E49D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848" y="3163213"/>
            <a:ext cx="914400" cy="9144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3E1AF0-9E9A-EA49-A608-AF044C741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714" y="1912348"/>
            <a:ext cx="914400" cy="9144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273D213-8542-2545-819A-24B7FE3C7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626" y="56719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3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internet is changing culture</a:t>
            </a:r>
            <a:endParaRPr lang="en-US" b="0" dirty="0">
              <a:latin typeface="Atkinson Hyperlegibl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  <a:sym typeface="Wingdings" pitchFamily="2" charset="2"/>
              </a:rPr>
              <a:t>Note to self: talk about </a:t>
            </a:r>
            <a:r>
              <a:rPr lang="en-US" sz="5000" dirty="0" err="1">
                <a:latin typeface="Atkinson Hyperlegible"/>
                <a:sym typeface="Wingdings" pitchFamily="2" charset="2"/>
              </a:rPr>
              <a:t>metamodernism</a:t>
            </a:r>
            <a:r>
              <a:rPr lang="en-US" sz="5000" dirty="0">
                <a:latin typeface="Atkinson Hyperlegible"/>
                <a:sym typeface="Wingdings" pitchFamily="2" charset="2"/>
              </a:rPr>
              <a:t>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8137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Reactionary opposition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Many people oppose these cultural shifts in how diagnosis (and Disability in general) are socially understood.</a:t>
            </a:r>
            <a:endParaRPr lang="en-US" sz="5000" dirty="0" err="1"/>
          </a:p>
        </p:txBody>
      </p:sp>
    </p:spTree>
    <p:extLst>
      <p:ext uri="{BB962C8B-B14F-4D97-AF65-F5344CB8AC3E}">
        <p14:creationId xmlns:p14="http://schemas.microsoft.com/office/powerpoint/2010/main" val="15239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Reactionary opposition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Many reactionaries are deeply invested in the security of their sense of reality, and become defensive when their frameworks are challenged.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125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Reactionary opposition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Opposition to self-diagnosis often carries an implication that people are "denying reality" by bypassing medical institutions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(i.e. "you're just faking it because of </a:t>
            </a:r>
            <a:r>
              <a:rPr lang="en-US" sz="5000" dirty="0" err="1">
                <a:latin typeface="Atkinson Hyperlegible"/>
              </a:rPr>
              <a:t>tiktok</a:t>
            </a:r>
            <a:r>
              <a:rPr lang="en-US" sz="5000" dirty="0">
                <a:latin typeface="Atkinson Hyperlegible"/>
              </a:rPr>
              <a:t>")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2610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Reactionary opposition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In-community opposition to self-diagnosis often carries and undercurrent of gatekeeping the community from outsiders.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 phone with white text&#10;&#10;Description automatically generated">
            <a:extLst>
              <a:ext uri="{FF2B5EF4-FFF2-40B4-BE49-F238E27FC236}">
                <a16:creationId xmlns:a16="http://schemas.microsoft.com/office/drawing/2014/main" id="{4B6E8142-64F6-DEC1-C7CF-55E162412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6" y="312098"/>
            <a:ext cx="11154887" cy="6233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F1704-3295-5660-7D3C-6D0E5965C88D}"/>
              </a:ext>
            </a:extLst>
          </p:cNvPr>
          <p:cNvSpPr txBox="1"/>
          <p:nvPr/>
        </p:nvSpPr>
        <p:spPr>
          <a:xfrm>
            <a:off x="8013369" y="3243448"/>
            <a:ext cx="3574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@MadisynBrown on YouTube</a:t>
            </a:r>
          </a:p>
        </p:txBody>
      </p:sp>
    </p:spTree>
    <p:extLst>
      <p:ext uri="{BB962C8B-B14F-4D97-AF65-F5344CB8AC3E}">
        <p14:creationId xmlns:p14="http://schemas.microsoft.com/office/powerpoint/2010/main" val="113642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626F48E4-0358-0455-A354-41452430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4" y="925080"/>
            <a:ext cx="11554025" cy="4935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B7AAA-8452-966F-9383-99391B5F3A5A}"/>
              </a:ext>
            </a:extLst>
          </p:cNvPr>
          <p:cNvSpPr txBox="1"/>
          <p:nvPr/>
        </p:nvSpPr>
        <p:spPr>
          <a:xfrm>
            <a:off x="611084" y="5935187"/>
            <a:ext cx="78055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u/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Ainrana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on Reddit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dangers of self-diagnosis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Medical information found online can often be outdated, biased, or untrue.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dangers of self-diagnosis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We are approaching this as college-educated people... but not everyone has the education to do medical research productively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3632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dangers of self-diagnosis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This can cause people to be exploited to seek actively ineffective, unsafe and unregulated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878942-B476-051B-4B86-43B59FF6FC16}"/>
              </a:ext>
            </a:extLst>
          </p:cNvPr>
          <p:cNvSpPr txBox="1">
            <a:spLocks/>
          </p:cNvSpPr>
          <p:nvPr/>
        </p:nvSpPr>
        <p:spPr>
          <a:xfrm>
            <a:off x="0" y="2593622"/>
            <a:ext cx="12192000" cy="16707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tkinson Hyperlegibl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This presentation </a:t>
            </a:r>
            <a:r>
              <a:rPr lang="en-US" sz="6000" dirty="0">
                <a:solidFill>
                  <a:srgbClr val="C00000"/>
                </a:solidFill>
              </a:rPr>
              <a:t>will be recorded</a:t>
            </a:r>
            <a:r>
              <a:rPr lang="en-US" sz="6000" dirty="0"/>
              <a:t>. The recording will stop on the last slide.</a:t>
            </a:r>
          </a:p>
        </p:txBody>
      </p:sp>
    </p:spTree>
    <p:extLst>
      <p:ext uri="{BB962C8B-B14F-4D97-AF65-F5344CB8AC3E}">
        <p14:creationId xmlns:p14="http://schemas.microsoft.com/office/powerpoint/2010/main" val="122697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dangers of self-diagnosis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Seeking medical care based on a false understanding of a condition can eat up time and money of both hospitals and patients</a:t>
            </a:r>
            <a:endParaRPr lang="en-US" sz="3000" dirty="0"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3770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The dangers of self-diagnosis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… (I know there's more but nothing else seemed at all compelling to me, if people disagree with that, I'd love to talk about it after the presentation :)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277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1FDA-0A89-4F42-A091-EA72E0E5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B94D9B4-486F-6648-B07E-A35CF3DA5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326" y="1953835"/>
            <a:ext cx="8140535" cy="846544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Atkinson Hyperlegible"/>
              </a:rPr>
              <a:t>Have you ever self-diagnosed yourself?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D8E4A9-8FF7-EC45-B062-4538C058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1849634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299B58F-F928-CA44-83A0-363C245DC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2" y="3204463"/>
            <a:ext cx="10525953" cy="950150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BA20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bg1"/>
                </a:solidFill>
                <a:latin typeface="Atkinson Hyperlegible"/>
              </a:rPr>
              <a:t>Do you </a:t>
            </a:r>
            <a:r>
              <a:rPr lang="en-US" sz="2800" b="1" dirty="0">
                <a:solidFill>
                  <a:schemeClr val="bg1"/>
                </a:solidFill>
                <a:latin typeface="Atkinson Hyperlegible"/>
              </a:rPr>
              <a:t>think there are valid criticisms of self-diagnosis?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9DBE6B-EFFF-804A-9D53-D3E1A14B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3100262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A202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57158E0-48CC-7B4D-A9A2-A194467A5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252" y="4455091"/>
            <a:ext cx="10516057" cy="890858"/>
          </a:xfrm>
          <a:custGeom>
            <a:avLst/>
            <a:gdLst>
              <a:gd name="connsiteX0" fmla="*/ 0 w 6962986"/>
              <a:gd name="connsiteY0" fmla="*/ 0 h 833607"/>
              <a:gd name="connsiteX1" fmla="*/ 6962986 w 6962986"/>
              <a:gd name="connsiteY1" fmla="*/ 0 h 833607"/>
              <a:gd name="connsiteX2" fmla="*/ 6962986 w 6962986"/>
              <a:gd name="connsiteY2" fmla="*/ 833607 h 833607"/>
              <a:gd name="connsiteX3" fmla="*/ 0 w 6962986"/>
              <a:gd name="connsiteY3" fmla="*/ 833607 h 833607"/>
              <a:gd name="connsiteX4" fmla="*/ 0 w 6962986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986" h="833607">
                <a:moveTo>
                  <a:pt x="0" y="0"/>
                </a:moveTo>
                <a:lnTo>
                  <a:pt x="6962986" y="0"/>
                </a:lnTo>
                <a:lnTo>
                  <a:pt x="6962986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66040" rIns="66040" bIns="6604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Atkinson Hyperlegible"/>
              </a:rPr>
              <a:t>What's the best way to spread awareness of our experiences?</a:t>
            </a:r>
            <a:endParaRPr lang="en-US" sz="2600" b="1" kern="1200" dirty="0">
              <a:latin typeface="Atkinson Hyperlegible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12C439-2AC7-8A4B-A6DA-57FF9EEF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48" y="4350890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6666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91CFF0-5DE8-BF4F-92BA-A036F622C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326" y="5705720"/>
            <a:ext cx="8138693" cy="852089"/>
          </a:xfrm>
          <a:custGeom>
            <a:avLst/>
            <a:gdLst>
              <a:gd name="connsiteX0" fmla="*/ 0 w 7440913"/>
              <a:gd name="connsiteY0" fmla="*/ 0 h 833607"/>
              <a:gd name="connsiteX1" fmla="*/ 7440913 w 7440913"/>
              <a:gd name="connsiteY1" fmla="*/ 0 h 833607"/>
              <a:gd name="connsiteX2" fmla="*/ 7440913 w 7440913"/>
              <a:gd name="connsiteY2" fmla="*/ 833607 h 833607"/>
              <a:gd name="connsiteX3" fmla="*/ 0 w 7440913"/>
              <a:gd name="connsiteY3" fmla="*/ 833607 h 833607"/>
              <a:gd name="connsiteX4" fmla="*/ 0 w 7440913"/>
              <a:gd name="connsiteY4" fmla="*/ 0 h 83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913" h="833607">
                <a:moveTo>
                  <a:pt x="0" y="0"/>
                </a:moveTo>
                <a:lnTo>
                  <a:pt x="7440913" y="0"/>
                </a:lnTo>
                <a:lnTo>
                  <a:pt x="7440913" y="833607"/>
                </a:lnTo>
                <a:lnTo>
                  <a:pt x="0" y="833607"/>
                </a:lnTo>
                <a:lnTo>
                  <a:pt x="0" y="0"/>
                </a:lnTo>
                <a:close/>
              </a:path>
            </a:pathLst>
          </a:custGeom>
          <a:solidFill>
            <a:srgbClr val="BA202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676" tIns="71120" rIns="71120" bIns="71120" numCol="1" spcCol="1270" anchor="ctr" anchorCtr="0">
            <a:noAutofit/>
          </a:bodyPr>
          <a:lstStyle/>
          <a:p>
            <a:pPr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Atkinson Hyperlegible"/>
              </a:rPr>
              <a:t>What role should medical institutions play?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34B656-A712-2543-8D11-64FBD32A7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2" y="5601519"/>
            <a:ext cx="1042009" cy="10420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BA202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6627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What is a diagnosis?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A "diagnosis" is the process of explaining abnormal experiences and behaviors by medically categorizing them.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695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What is a diagnosis?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Implicitly, diagnoses are meant to represent the "true nature" or "true cause" of the symptoms they describe.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3649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What is a diagnosis?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(this paradigm has given doctors and psychologists power over how their culture interprets their bodies and their social environment)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2594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would you get diagnosed?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Many workplaces, schools and government programs gatekeep accommodations behind the institutional approval of an official diagnosis.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680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9797-C0C2-2F43-B194-00D6C44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494852"/>
            <a:ext cx="10515600" cy="1249624"/>
          </a:xfrm>
        </p:spPr>
        <p:txBody>
          <a:bodyPr>
            <a:normAutofit/>
          </a:bodyPr>
          <a:lstStyle/>
          <a:p>
            <a:r>
              <a:rPr lang="en-US" dirty="0">
                <a:latin typeface="Atkinson Hyperlegible"/>
              </a:rPr>
              <a:t>Why would you get diagnosed?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0135-36D2-3947-8FDB-964AFF23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8" y="1692906"/>
            <a:ext cx="11571358" cy="4427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Atkinson Hyperlegible"/>
              </a:rPr>
              <a:t>Health insurance companies also require diagnoses to cover certain kinds of healthcare.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38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4ATemplateDark" id="{FE3584E1-4E5B-5B41-BA54-FBAEC9AAD12A}" vid="{F354042A-FB6B-564A-A085-0F66D86BA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4afd4-ebf4-406e-9943-5fa539b71e70">
      <Terms xmlns="http://schemas.microsoft.com/office/infopath/2007/PartnerControls"/>
    </lcf76f155ced4ddcb4097134ff3c332f>
    <TaxCatchAll xmlns="30675f01-41da-487b-982f-9abb8bb154ee" xsi:nil="true"/>
    <MediaLengthInSeconds xmlns="07a4afd4-ebf4-406e-9943-5fa539b71e70" xsi:nil="true"/>
    <SharedWithUsers xmlns="30675f01-41da-487b-982f-9abb8bb154e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68D0389891F4BB0665E45DA897121" ma:contentTypeVersion="17" ma:contentTypeDescription="Create a new document." ma:contentTypeScope="" ma:versionID="6dc88e0ae94895675590ba55978d3cb4">
  <xsd:schema xmlns:xsd="http://www.w3.org/2001/XMLSchema" xmlns:xs="http://www.w3.org/2001/XMLSchema" xmlns:p="http://schemas.microsoft.com/office/2006/metadata/properties" xmlns:ns2="07a4afd4-ebf4-406e-9943-5fa539b71e70" xmlns:ns3="30675f01-41da-487b-982f-9abb8bb154ee" targetNamespace="http://schemas.microsoft.com/office/2006/metadata/properties" ma:root="true" ma:fieldsID="0e63fcdc197c14ad97620802e0566ed8" ns2:_="" ns3:_="">
    <xsd:import namespace="07a4afd4-ebf4-406e-9943-5fa539b71e70"/>
    <xsd:import namespace="30675f01-41da-487b-982f-9abb8bb15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4afd4-ebf4-406e-9943-5fa539b71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75f01-41da-487b-982f-9abb8bb15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d5ca54-c165-4e34-ae97-8a6230ad8c99}" ma:internalName="TaxCatchAll" ma:showField="CatchAllData" ma:web="30675f01-41da-487b-982f-9abb8bb15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69CBD-EB84-4785-84EC-4C968DDD3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3970E6-D189-4F8E-BE2E-0A02CF430CBF}">
  <ds:schemaRefs>
    <ds:schemaRef ds:uri="http://www.w3.org/XML/1998/namespace"/>
    <ds:schemaRef ds:uri="http://purl.org/dc/dcmitype/"/>
    <ds:schemaRef ds:uri="07a4afd4-ebf4-406e-9943-5fa539b71e70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30675f01-41da-487b-982f-9abb8bb154e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C1E5FB6-24D7-4EAF-BAC5-9F5B7BD40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4afd4-ebf4-406e-9943-5fa539b71e70"/>
    <ds:schemaRef ds:uri="30675f01-41da-487b-982f-9abb8bb15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704</Words>
  <Application>Microsoft Office PowerPoint</Application>
  <PresentationFormat>Widescreen</PresentationFormat>
  <Paragraphs>99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Atkinson Hyperlegible</vt:lpstr>
      <vt:lpstr>Calibri</vt:lpstr>
      <vt:lpstr>Office Theme</vt:lpstr>
      <vt:lpstr>PowerPoint Presentation</vt:lpstr>
      <vt:lpstr>Introductions!!!</vt:lpstr>
      <vt:lpstr>PowerPoint Presentation</vt:lpstr>
      <vt:lpstr>PowerPoint Presentation</vt:lpstr>
      <vt:lpstr>What is a diagnosis?</vt:lpstr>
      <vt:lpstr>What is a diagnosis?</vt:lpstr>
      <vt:lpstr>What is a diagnosis?</vt:lpstr>
      <vt:lpstr>Why would you get diagnosed?</vt:lpstr>
      <vt:lpstr>Why would you get diagnosed?</vt:lpstr>
      <vt:lpstr>Why would you get diagnosed?</vt:lpstr>
      <vt:lpstr>Why would you get diagnosed?</vt:lpstr>
      <vt:lpstr>Why avoid an official diagnosis?</vt:lpstr>
      <vt:lpstr>Why avoid an official diagnosis?</vt:lpstr>
      <vt:lpstr>Why do people self-diagnose?</vt:lpstr>
      <vt:lpstr>Why do people self-diagnose?</vt:lpstr>
      <vt:lpstr>The internet is changing culture</vt:lpstr>
      <vt:lpstr>The internet is changing culture</vt:lpstr>
      <vt:lpstr>The internet is changing culture</vt:lpstr>
      <vt:lpstr>The internet is changing culture</vt:lpstr>
      <vt:lpstr>The internet is changing culture</vt:lpstr>
      <vt:lpstr>Reactionary opposition</vt:lpstr>
      <vt:lpstr>Reactionary opposition</vt:lpstr>
      <vt:lpstr>Reactionary opposition</vt:lpstr>
      <vt:lpstr>Reactionary opposition</vt:lpstr>
      <vt:lpstr>PowerPoint Presentation</vt:lpstr>
      <vt:lpstr>PowerPoint Presentation</vt:lpstr>
      <vt:lpstr>The dangers of self-diagnosis</vt:lpstr>
      <vt:lpstr>The dangers of self-diagnosis</vt:lpstr>
      <vt:lpstr>The dangers of self-diagnosis</vt:lpstr>
      <vt:lpstr>The dangers of self-diagnosis</vt:lpstr>
      <vt:lpstr>The dangers of self-diagnosis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Lendzian</dc:creator>
  <cp:lastModifiedBy>Saran</cp:lastModifiedBy>
  <cp:revision>501</cp:revision>
  <dcterms:created xsi:type="dcterms:W3CDTF">2021-08-26T11:06:53Z</dcterms:created>
  <dcterms:modified xsi:type="dcterms:W3CDTF">2023-10-10T22:36:56Z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0x010100B0B68D0389891F4BB0665E45DA897121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