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20"/>
  </p:notesMasterIdLst>
  <p:sldIdLst>
    <p:sldId id="443" r:id="rId5"/>
    <p:sldId id="444" r:id="rId6"/>
    <p:sldId id="371" r:id="rId7"/>
    <p:sldId id="258" r:id="rId8"/>
    <p:sldId id="298" r:id="rId9"/>
    <p:sldId id="445" r:id="rId10"/>
    <p:sldId id="449" r:id="rId11"/>
    <p:sldId id="450" r:id="rId12"/>
    <p:sldId id="451" r:id="rId13"/>
    <p:sldId id="446" r:id="rId14"/>
    <p:sldId id="286" r:id="rId15"/>
    <p:sldId id="453" r:id="rId16"/>
    <p:sldId id="359" r:id="rId17"/>
    <p:sldId id="448" r:id="rId18"/>
    <p:sldId id="44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pos="2568" userDrawn="1">
          <p15:clr>
            <a:srgbClr val="A4A3A4"/>
          </p15:clr>
        </p15:guide>
        <p15:guide id="5" pos="5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359C"/>
    <a:srgbClr val="FFB600"/>
    <a:srgbClr val="BA2025"/>
    <a:srgbClr val="B92125"/>
    <a:srgbClr val="666666"/>
    <a:srgbClr val="BB0000"/>
    <a:srgbClr val="7F1100"/>
    <a:srgbClr val="941100"/>
    <a:srgbClr val="FFFFFF"/>
    <a:srgbClr val="EC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66A3F-0752-4AE6-8E9D-12E29BB4C42D}" v="23" dt="2023-11-20T21:53:07.937"/>
    <p1510:client id="{3CD9F426-1F5B-4E99-A20D-FCC2EA1CBDED}" v="4" dt="2023-11-20T22:52:24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1440"/>
        <p:guide orient="horz" pos="2880"/>
        <p:guide pos="2568"/>
        <p:guide pos="51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FDAD9-2C53-434E-953C-0EA239B9C70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ACB8F-0D90-7E4D-A4A5-52E266FCD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.gov/news/press-releases/2015/new-nea-research-arts-participation-among-people-disabilities#:~:text=Among%20the%20key%20findings%3A%201%20In%202012%2C%2023.3,arts%20and%20visual%20arts%20audiences.%20...%20More%20item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0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New NEA Research on Arts Participation among People with Disabilities | National Endowment for the 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5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2C289-FD4B-8D4E-B0CB-2B2E168B5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Atkinson Hyperlegible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07FBA-1028-4849-9973-5AD4BBB86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tkinson Hyperlegible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1584683-766B-E348-AD54-77CDD3144E98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317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B43E-B5A8-764B-A1CA-64593366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1A78-D52F-B34B-9EB9-A61BE33AA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878BE-FA18-0D43-B547-11CCEF867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9DFAF36-5933-2D4C-98D8-3A0BC7689913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380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9048-AFC8-6343-B2D8-74D08D93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97607-182E-2548-B190-3A3BA46EB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FC50E-AA0B-9444-8053-E61EF09DE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33B275-0112-C04C-85DB-30B8BDDD3436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755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3C15F553-8B80-F34E-8BDA-B79E1CC6D61B}"/>
              </a:ext>
            </a:extLst>
          </p:cNvPr>
          <p:cNvSpPr/>
          <p:nvPr userDrawn="1"/>
        </p:nvSpPr>
        <p:spPr>
          <a:xfrm>
            <a:off x="0" y="333487"/>
            <a:ext cx="10209007" cy="1376979"/>
          </a:xfrm>
          <a:prstGeom prst="homePlate">
            <a:avLst>
              <a:gd name="adj" fmla="val 43077"/>
            </a:avLst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A7B534A8-0D7C-6645-A38D-27AAF9A42C19}"/>
              </a:ext>
            </a:extLst>
          </p:cNvPr>
          <p:cNvSpPr/>
          <p:nvPr userDrawn="1"/>
        </p:nvSpPr>
        <p:spPr>
          <a:xfrm>
            <a:off x="-236668" y="333487"/>
            <a:ext cx="10445675" cy="1376979"/>
          </a:xfrm>
          <a:prstGeom prst="homePlate">
            <a:avLst>
              <a:gd name="adj" fmla="val 43077"/>
            </a:avLst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ABAE1-766B-C94D-8274-700E64EE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1" y="42967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0E900-92FE-6B49-B71D-79FBF074C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B39605E-FAEF-2A47-B1F8-41C7642957F2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35593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C2963F2C-4AA4-9444-B8F7-8A4DB1D7DB00}"/>
              </a:ext>
            </a:extLst>
          </p:cNvPr>
          <p:cNvSpPr/>
          <p:nvPr userDrawn="1"/>
        </p:nvSpPr>
        <p:spPr>
          <a:xfrm>
            <a:off x="11080376" y="6260950"/>
            <a:ext cx="1441525" cy="715384"/>
          </a:xfrm>
          <a:prstGeom prst="parallelogram">
            <a:avLst/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2E846-8E91-424C-A677-5ECB1A159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778F5-9C15-8848-A3FB-081E75363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CAB5B-C2F4-7A4A-B508-A5D7F09E3A60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699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91BB31D2-6D05-694D-A0CB-2043ADA5D66E}"/>
              </a:ext>
            </a:extLst>
          </p:cNvPr>
          <p:cNvSpPr/>
          <p:nvPr userDrawn="1"/>
        </p:nvSpPr>
        <p:spPr>
          <a:xfrm>
            <a:off x="-150607" y="344245"/>
            <a:ext cx="10445675" cy="1376979"/>
          </a:xfrm>
          <a:prstGeom prst="homePlate">
            <a:avLst>
              <a:gd name="adj" fmla="val 43077"/>
            </a:avLst>
          </a:prstGeom>
          <a:solidFill>
            <a:srgbClr val="693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A08601C-6681-C94B-8016-C18402E89D0C}"/>
              </a:ext>
            </a:extLst>
          </p:cNvPr>
          <p:cNvSpPr/>
          <p:nvPr userDrawn="1"/>
        </p:nvSpPr>
        <p:spPr>
          <a:xfrm>
            <a:off x="11080376" y="6260950"/>
            <a:ext cx="1441525" cy="715384"/>
          </a:xfrm>
          <a:prstGeom prst="parallelogram">
            <a:avLst/>
          </a:prstGeom>
          <a:solidFill>
            <a:srgbClr val="693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39F96-0C40-D445-BA30-A717A77B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64D9A-0E02-3A47-BE0B-0691300F5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E15C7D-8AC9-FC42-9B52-58EFC68A5A32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581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91BB31D2-6D05-694D-A0CB-2043ADA5D66E}"/>
              </a:ext>
            </a:extLst>
          </p:cNvPr>
          <p:cNvSpPr/>
          <p:nvPr userDrawn="1"/>
        </p:nvSpPr>
        <p:spPr>
          <a:xfrm>
            <a:off x="-150607" y="344245"/>
            <a:ext cx="10445675" cy="1376979"/>
          </a:xfrm>
          <a:prstGeom prst="homePlate">
            <a:avLst>
              <a:gd name="adj" fmla="val 43077"/>
            </a:avLst>
          </a:prstGeom>
          <a:solidFill>
            <a:srgbClr val="693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A08601C-6681-C94B-8016-C18402E89D0C}"/>
              </a:ext>
            </a:extLst>
          </p:cNvPr>
          <p:cNvSpPr/>
          <p:nvPr userDrawn="1"/>
        </p:nvSpPr>
        <p:spPr>
          <a:xfrm>
            <a:off x="11080376" y="6260950"/>
            <a:ext cx="1441525" cy="715384"/>
          </a:xfrm>
          <a:prstGeom prst="parallelogram">
            <a:avLst/>
          </a:prstGeom>
          <a:solidFill>
            <a:srgbClr val="693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39F96-0C40-D445-BA30-A717A77B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E15C7D-8AC9-FC42-9B52-58EFC68A5A32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4A1309EB-D8AA-7947-A088-28C0F4991F3A}"/>
              </a:ext>
            </a:extLst>
          </p:cNvPr>
          <p:cNvSpPr/>
          <p:nvPr userDrawn="1"/>
        </p:nvSpPr>
        <p:spPr>
          <a:xfrm>
            <a:off x="-5942159" y="599838"/>
            <a:ext cx="7293488" cy="7293488"/>
          </a:xfrm>
          <a:prstGeom prst="blockArc">
            <a:avLst>
              <a:gd name="adj1" fmla="val 18900000"/>
              <a:gd name="adj2" fmla="val 3208493"/>
              <a:gd name="adj3" fmla="val 0"/>
            </a:avLst>
          </a:prstGeom>
          <a:solidFill>
            <a:srgbClr val="69359C"/>
          </a:solidFill>
          <a:ln w="76200">
            <a:solidFill>
              <a:srgbClr val="69359C"/>
            </a:solidFill>
            <a:prstDash val="solid"/>
          </a:ln>
        </p:spPr>
        <p:style>
          <a:lnRef idx="2">
            <a:scrgbClr r="0" g="0" b="0"/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540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8AA0-6DB2-754F-B618-EA918394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63001-07FC-F14C-B0E0-9F65D31F6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7BE030-E129-3944-8DCF-1E45BD0A0D35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306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4E28E648-0D77-5E4E-ADF6-AB825B33A633}"/>
              </a:ext>
            </a:extLst>
          </p:cNvPr>
          <p:cNvSpPr/>
          <p:nvPr userDrawn="1"/>
        </p:nvSpPr>
        <p:spPr>
          <a:xfrm>
            <a:off x="11080376" y="6260950"/>
            <a:ext cx="1441525" cy="715384"/>
          </a:xfrm>
          <a:prstGeom prst="parallelogram">
            <a:avLst/>
          </a:prstGeom>
          <a:solidFill>
            <a:srgbClr val="693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483B87FD-7FDA-5644-AB3E-A4F945FAD35D}"/>
              </a:ext>
            </a:extLst>
          </p:cNvPr>
          <p:cNvSpPr/>
          <p:nvPr userDrawn="1"/>
        </p:nvSpPr>
        <p:spPr>
          <a:xfrm>
            <a:off x="-236668" y="333487"/>
            <a:ext cx="10445675" cy="1376979"/>
          </a:xfrm>
          <a:prstGeom prst="homePlate">
            <a:avLst>
              <a:gd name="adj" fmla="val 43077"/>
            </a:avLst>
          </a:prstGeom>
          <a:solidFill>
            <a:srgbClr val="693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F7E90-DE5F-8B4C-992D-E1606D08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18913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E8A33-A1A5-4E48-8A5C-F782EB314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8B8D1-5003-1A40-9A6A-EFAD1377D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04AB84-728F-DE46-9312-49DA1FFE6AD1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975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665B4F19-8EC5-B74E-BFA9-06FECFC20B3E}"/>
              </a:ext>
            </a:extLst>
          </p:cNvPr>
          <p:cNvSpPr/>
          <p:nvPr userDrawn="1"/>
        </p:nvSpPr>
        <p:spPr>
          <a:xfrm>
            <a:off x="0" y="333487"/>
            <a:ext cx="10209007" cy="1376979"/>
          </a:xfrm>
          <a:prstGeom prst="homePlate">
            <a:avLst>
              <a:gd name="adj" fmla="val 43077"/>
            </a:avLst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706A69B9-E31E-E841-9711-774C70D4502F}"/>
              </a:ext>
            </a:extLst>
          </p:cNvPr>
          <p:cNvSpPr/>
          <p:nvPr userDrawn="1"/>
        </p:nvSpPr>
        <p:spPr>
          <a:xfrm>
            <a:off x="-236668" y="333487"/>
            <a:ext cx="10445675" cy="1376979"/>
          </a:xfrm>
          <a:prstGeom prst="homePlate">
            <a:avLst>
              <a:gd name="adj" fmla="val 43077"/>
            </a:avLst>
          </a:prstGeom>
          <a:solidFill>
            <a:srgbClr val="693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ED505-9CC0-3B46-879A-434BC4FB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41" y="40815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FAA30-863C-DC4C-AC16-B8E6DD347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279A7-F285-1041-9F7E-198F2581B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4488-D159-CE40-966E-894BF307D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B750C3-4D5D-0F4C-9691-E092DCE63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74E5F13-6166-DE4B-A650-BB1D7C3481C3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7924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>
            <a:extLst>
              <a:ext uri="{FF2B5EF4-FFF2-40B4-BE49-F238E27FC236}">
                <a16:creationId xmlns:a16="http://schemas.microsoft.com/office/drawing/2014/main" id="{15367D68-B509-D846-816A-E5E0D1AC8553}"/>
              </a:ext>
            </a:extLst>
          </p:cNvPr>
          <p:cNvSpPr/>
          <p:nvPr userDrawn="1"/>
        </p:nvSpPr>
        <p:spPr>
          <a:xfrm>
            <a:off x="-236668" y="333487"/>
            <a:ext cx="10445675" cy="1376979"/>
          </a:xfrm>
          <a:prstGeom prst="homePlate">
            <a:avLst>
              <a:gd name="adj" fmla="val 43077"/>
            </a:avLst>
          </a:prstGeom>
          <a:solidFill>
            <a:srgbClr val="693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A81F3-6BC9-EA48-9935-37FBB8CC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2" y="4081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06C9B23-E1EF-944D-BD67-38BE51B1E325}"/>
              </a:ext>
            </a:extLst>
          </p:cNvPr>
          <p:cNvSpPr/>
          <p:nvPr userDrawn="1"/>
        </p:nvSpPr>
        <p:spPr>
          <a:xfrm>
            <a:off x="10990224" y="6340307"/>
            <a:ext cx="1441525" cy="715384"/>
          </a:xfrm>
          <a:prstGeom prst="parallelogram">
            <a:avLst/>
          </a:prstGeom>
          <a:solidFill>
            <a:srgbClr val="693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C2BEE3C-ECEC-2747-B012-5478D42E5A11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0667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0CCE9D57-E06C-EC41-8342-42ABA8209300}"/>
              </a:ext>
            </a:extLst>
          </p:cNvPr>
          <p:cNvSpPr/>
          <p:nvPr userDrawn="1"/>
        </p:nvSpPr>
        <p:spPr>
          <a:xfrm>
            <a:off x="11080376" y="6260950"/>
            <a:ext cx="1441525" cy="715384"/>
          </a:xfrm>
          <a:prstGeom prst="parallelogram">
            <a:avLst/>
          </a:prstGeom>
          <a:solidFill>
            <a:srgbClr val="693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F46C36-A4FA-8E41-BB2B-761EEF04831F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73005C1B-B881-294E-B222-9D2F8C711A75}"/>
              </a:ext>
            </a:extLst>
          </p:cNvPr>
          <p:cNvSpPr/>
          <p:nvPr userDrawn="1"/>
        </p:nvSpPr>
        <p:spPr>
          <a:xfrm>
            <a:off x="-152585" y="1114097"/>
            <a:ext cx="7541357" cy="3888829"/>
          </a:xfrm>
          <a:prstGeom prst="homePlate">
            <a:avLst>
              <a:gd name="adj" fmla="val 41291"/>
            </a:avLst>
          </a:prstGeom>
          <a:solidFill>
            <a:srgbClr val="693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6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0EA3A-05E1-0E48-965A-93C1D66C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2" y="2326603"/>
            <a:ext cx="5346210" cy="13255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048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0CCE9D57-E06C-EC41-8342-42ABA8209300}"/>
              </a:ext>
            </a:extLst>
          </p:cNvPr>
          <p:cNvSpPr/>
          <p:nvPr userDrawn="1"/>
        </p:nvSpPr>
        <p:spPr>
          <a:xfrm>
            <a:off x="11080376" y="6260950"/>
            <a:ext cx="1441525" cy="715384"/>
          </a:xfrm>
          <a:prstGeom prst="parallelogram">
            <a:avLst/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F46C36-A4FA-8E41-BB2B-761EEF04831F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9068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85602-2E2F-5148-B2E3-AA4C848C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2" y="1930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4568D-5824-EE41-ABA0-853280455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5C8C0-F7B8-514D-A77F-44218C5FC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8436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E3BA9DA-6C9A-6848-9D2D-860D45142340}"/>
              </a:ext>
            </a:extLst>
          </p:cNvPr>
          <p:cNvSpPr/>
          <p:nvPr userDrawn="1"/>
        </p:nvSpPr>
        <p:spPr>
          <a:xfrm>
            <a:off x="11080376" y="6260950"/>
            <a:ext cx="1441525" cy="715384"/>
          </a:xfrm>
          <a:prstGeom prst="parallelogram">
            <a:avLst/>
          </a:prstGeom>
          <a:solidFill>
            <a:srgbClr val="693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8D2352-0BE3-8B44-811C-BA020591BD37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>
              <a:solidFill>
                <a:schemeClr val="tx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59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8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  <p:sldLayoutId id="2147483695" r:id="rId12"/>
    <p:sldLayoutId id="214748369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tkinson Hyperlegible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tkinson Hyperlegible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tkinson Hyperlegibl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tkinson Hyperlegible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tkinson Hyperlegible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tkinson Hyperlegible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tr.ee/b4a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9BDDD8-2353-FF89-EBC3-583010F0E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1" y="2081904"/>
            <a:ext cx="6156543" cy="2116608"/>
          </a:xfrm>
        </p:spPr>
        <p:txBody>
          <a:bodyPr>
            <a:normAutofit/>
          </a:bodyPr>
          <a:lstStyle/>
          <a:p>
            <a:r>
              <a:rPr lang="en-US" dirty="0"/>
              <a:t>Accessibility in the Arts / </a:t>
            </a:r>
            <a:br>
              <a:rPr lang="en-US" dirty="0"/>
            </a:br>
            <a:r>
              <a:rPr lang="en-US" dirty="0"/>
              <a:t>	Museum Spaces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38604D-40DA-26D7-1E9D-DFF0083842CA}"/>
              </a:ext>
            </a:extLst>
          </p:cNvPr>
          <p:cNvSpPr txBox="1"/>
          <p:nvPr/>
        </p:nvSpPr>
        <p:spPr>
          <a:xfrm>
            <a:off x="8001000" y="4198512"/>
            <a:ext cx="3396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tkinson Hyperlegible"/>
              </a:rPr>
              <a:t>Code Beschler </a:t>
            </a:r>
          </a:p>
          <a:p>
            <a:pPr algn="ctr"/>
            <a:r>
              <a:rPr lang="en-US" sz="2400" dirty="0">
                <a:latin typeface="Atkinson Hyperlegible"/>
              </a:rPr>
              <a:t>Buckeyes for Accessibility </a:t>
            </a:r>
          </a:p>
          <a:p>
            <a:pPr algn="ctr"/>
            <a:endParaRPr lang="en-US" sz="2400" dirty="0">
              <a:latin typeface="Atkinson Hyperlegible"/>
            </a:endParaRPr>
          </a:p>
          <a:p>
            <a:pPr algn="ctr"/>
            <a:r>
              <a:rPr lang="en-US" sz="2400" dirty="0">
                <a:latin typeface="Atkinson Hyperlegible"/>
              </a:rPr>
              <a:t>November 20, 2023</a:t>
            </a:r>
          </a:p>
        </p:txBody>
      </p:sp>
    </p:spTree>
    <p:extLst>
      <p:ext uri="{BB962C8B-B14F-4D97-AF65-F5344CB8AC3E}">
        <p14:creationId xmlns:p14="http://schemas.microsoft.com/office/powerpoint/2010/main" val="178340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1B16-6E9C-DE43-BC24-78FC37572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18913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Recent Works About Disability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867C4-279F-7F6C-FE5D-C00C85F05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1184"/>
          <a:stretch/>
        </p:blipFill>
        <p:spPr>
          <a:xfrm>
            <a:off x="794656" y="1825625"/>
            <a:ext cx="5181600" cy="4771118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5A0F4-E673-464D-8168-AA26B134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“W/O Limits: Art, Chronic Illness, and Disability” Presented at the Artists Archive in Cleveland</a:t>
            </a:r>
          </a:p>
          <a:p>
            <a:r>
              <a:rPr lang="en-US" dirty="0"/>
              <a:t> Petra Kuppers – Wheelchair dancer and disability activist on Guggenheim Residency “Crip/Mad Archive Dances” </a:t>
            </a:r>
          </a:p>
          <a:p>
            <a:r>
              <a:rPr lang="en-US" dirty="0"/>
              <a:t>“Being Human” at the </a:t>
            </a:r>
            <a:r>
              <a:rPr lang="en-US" dirty="0" err="1"/>
              <a:t>Wellcome</a:t>
            </a:r>
            <a:r>
              <a:rPr lang="en-US" dirty="0"/>
              <a:t> Museum in London. Designed with accessibility as a priority. It reflects on what it means to be human in the 21</a:t>
            </a:r>
            <a:r>
              <a:rPr lang="en-US" baseline="30000" dirty="0"/>
              <a:t>st</a:t>
            </a:r>
            <a:r>
              <a:rPr lang="en-US" dirty="0"/>
              <a:t> century.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6EC616E-2EB8-B340-A075-E32F7822FA3A}"/>
              </a:ext>
            </a:extLst>
          </p:cNvPr>
          <p:cNvSpPr txBox="1">
            <a:spLocks/>
          </p:cNvSpPr>
          <p:nvPr/>
        </p:nvSpPr>
        <p:spPr>
          <a:xfrm>
            <a:off x="8229600" y="2505075"/>
            <a:ext cx="3660023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7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CEA9-B35F-4B0F-86A2-84F49AA12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Organizations in Ohio and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950FF-C296-497E-BAAD-B902D393E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687" y="1919587"/>
            <a:ext cx="1158262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u="sng" dirty="0"/>
              <a:t>Art Possible Ohio</a:t>
            </a:r>
            <a:r>
              <a:rPr lang="en-US" dirty="0"/>
              <a:t> – Ohio based non-profit working with disabled artists and professionals.</a:t>
            </a:r>
          </a:p>
          <a:p>
            <a:endParaRPr lang="en-US" u="sng" dirty="0"/>
          </a:p>
          <a:p>
            <a:r>
              <a:rPr lang="en-US" u="sng" dirty="0"/>
              <a:t>VSA / LEAD Conference from the Kennedy Center </a:t>
            </a:r>
            <a:r>
              <a:rPr lang="en-US" dirty="0"/>
              <a:t>– Conference to increase accessibility at art and cultural institutions throughout the US. </a:t>
            </a:r>
          </a:p>
          <a:p>
            <a:endParaRPr lang="en-US" u="sng" dirty="0"/>
          </a:p>
          <a:p>
            <a:r>
              <a:rPr lang="en-US" u="sng" dirty="0"/>
              <a:t>Disabled Dismantlers </a:t>
            </a:r>
            <a:r>
              <a:rPr lang="en-US" dirty="0"/>
              <a:t>– A group of disabled artists and cultural institution professionals. Bi-monthly virtual meetings focusing on disabled joy. </a:t>
            </a:r>
          </a:p>
          <a:p>
            <a:endParaRPr lang="en-US" u="sng" dirty="0"/>
          </a:p>
          <a:p>
            <a:r>
              <a:rPr lang="en-US" u="sng" dirty="0"/>
              <a:t>Office of Accessibility, National Endowment for the Arts</a:t>
            </a:r>
            <a:r>
              <a:rPr lang="en-US" dirty="0"/>
              <a:t> – National organization focused on increasing accessibility in artistic institutions. </a:t>
            </a:r>
          </a:p>
        </p:txBody>
      </p:sp>
    </p:spTree>
    <p:extLst>
      <p:ext uri="{BB962C8B-B14F-4D97-AF65-F5344CB8AC3E}">
        <p14:creationId xmlns:p14="http://schemas.microsoft.com/office/powerpoint/2010/main" val="378798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4954-0CB2-B73B-F7AF-B48A14CE6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Disabled Artists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ED1EE-E007-EDC3-985A-FEF6D950C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31" y="1825624"/>
            <a:ext cx="10515600" cy="4537523"/>
          </a:xfrm>
        </p:spPr>
        <p:txBody>
          <a:bodyPr>
            <a:normAutofit/>
          </a:bodyPr>
          <a:lstStyle/>
          <a:p>
            <a:r>
              <a:rPr lang="en-US" u="sng" dirty="0"/>
              <a:t>Artists with Disabilities Access Program</a:t>
            </a:r>
            <a:r>
              <a:rPr lang="en-US" dirty="0"/>
              <a:t> through the Ohio Arts Council provides funding to disabled artists in Ohio. </a:t>
            </a:r>
          </a:p>
          <a:p>
            <a:endParaRPr lang="en-US" dirty="0"/>
          </a:p>
          <a:p>
            <a:r>
              <a:rPr lang="en-US" u="sng" dirty="0"/>
              <a:t>Accessible Expressions Ohio</a:t>
            </a:r>
            <a:r>
              <a:rPr lang="en-US" dirty="0"/>
              <a:t> is a yearly exhibition created by Art Possible Ohio. Disabled artists can submit and present work each fall. </a:t>
            </a:r>
          </a:p>
          <a:p>
            <a:endParaRPr lang="en-US" dirty="0"/>
          </a:p>
          <a:p>
            <a:r>
              <a:rPr lang="en-US" u="sng" dirty="0"/>
              <a:t>Sick and Disabled Zine and Craft Fair (SAD Fair)</a:t>
            </a:r>
            <a:r>
              <a:rPr lang="en-US" dirty="0"/>
              <a:t> is a yearly virtual event organized by disabled artists for disabled artists. </a:t>
            </a:r>
          </a:p>
          <a:p>
            <a:endParaRPr lang="en-US" dirty="0"/>
          </a:p>
          <a:p>
            <a:r>
              <a:rPr lang="en-US" dirty="0"/>
              <a:t>MoMA hosts virtual </a:t>
            </a:r>
            <a:r>
              <a:rPr lang="en-US" u="sng" dirty="0"/>
              <a:t>Crip Art Chats</a:t>
            </a:r>
            <a:r>
              <a:rPr lang="en-US" dirty="0"/>
              <a:t> to discuss art in their collection through disabled perspectives and dialogues. </a:t>
            </a:r>
          </a:p>
        </p:txBody>
      </p:sp>
    </p:spTree>
    <p:extLst>
      <p:ext uri="{BB962C8B-B14F-4D97-AF65-F5344CB8AC3E}">
        <p14:creationId xmlns:p14="http://schemas.microsoft.com/office/powerpoint/2010/main" val="1473196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5AE9-33CB-6749-858C-D6F6F6F5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Guided Discussion and Vibes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E279A1-51B1-7BD8-0332-FDC05021105C}"/>
              </a:ext>
            </a:extLst>
          </p:cNvPr>
          <p:cNvSpPr txBox="1">
            <a:spLocks/>
          </p:cNvSpPr>
          <p:nvPr/>
        </p:nvSpPr>
        <p:spPr>
          <a:xfrm>
            <a:off x="7736114" y="2326602"/>
            <a:ext cx="42631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>
                <a:solidFill>
                  <a:schemeClr val="bg1"/>
                </a:solidFill>
                <a:latin typeface="Atkinson Hyperlegible" pitchFamily="2" charset="77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>
                <a:solidFill>
                  <a:srgbClr val="69359C"/>
                </a:solidFill>
              </a:rPr>
              <a:t>Recording Ends!</a:t>
            </a:r>
          </a:p>
        </p:txBody>
      </p:sp>
    </p:spTree>
    <p:extLst>
      <p:ext uri="{BB962C8B-B14F-4D97-AF65-F5344CB8AC3E}">
        <p14:creationId xmlns:p14="http://schemas.microsoft.com/office/powerpoint/2010/main" val="351781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37A2-DBA0-D44B-859C-78C365AD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0D05A-1CCB-B945-A35C-CB2BD7053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714" y="1981200"/>
            <a:ext cx="10999286" cy="4005942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Have you experienced inaccessibility in museum and art spaces?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What accessibility options or programs would you like to see in the arts?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Do you think museums have a responsibility to create accessible spaces?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Is this responsibility greater than in other public spaces?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Do you have any favorite disabled artists?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Is there anything you’d like to know more about this topic? </a:t>
            </a:r>
          </a:p>
        </p:txBody>
      </p:sp>
    </p:spTree>
    <p:extLst>
      <p:ext uri="{BB962C8B-B14F-4D97-AF65-F5344CB8AC3E}">
        <p14:creationId xmlns:p14="http://schemas.microsoft.com/office/powerpoint/2010/main" val="2828533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5AE9-33CB-6749-858C-D6F6F6F5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1" y="2326603"/>
            <a:ext cx="6326811" cy="1325563"/>
          </a:xfrm>
        </p:spPr>
        <p:txBody>
          <a:bodyPr>
            <a:noAutofit/>
          </a:bodyPr>
          <a:lstStyle/>
          <a:p>
            <a:r>
              <a:rPr lang="en-US" sz="6000"/>
              <a:t>Interested in</a:t>
            </a:r>
            <a:br>
              <a:rPr lang="en-US" sz="6000"/>
            </a:br>
            <a:r>
              <a:rPr lang="en-US" sz="6000"/>
              <a:t>Joining B4A?</a:t>
            </a:r>
          </a:p>
        </p:txBody>
      </p:sp>
      <p:pic>
        <p:nvPicPr>
          <p:cNvPr id="6" name="Picture 5" descr="A qr code with a dinosaur for the link linktr.ee/b4a">
            <a:extLst>
              <a:ext uri="{FF2B5EF4-FFF2-40B4-BE49-F238E27FC236}">
                <a16:creationId xmlns:a16="http://schemas.microsoft.com/office/drawing/2014/main" id="{1714CF62-C38A-8601-DF8A-DBD2C751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950" y="1609618"/>
            <a:ext cx="2743201" cy="2760323"/>
          </a:xfrm>
          <a:prstGeom prst="rect">
            <a:avLst/>
          </a:prstGeom>
        </p:spPr>
      </p:pic>
      <p:sp>
        <p:nvSpPr>
          <p:cNvPr id="8" name="Scan QR to Answer">
            <a:extLst>
              <a:ext uri="{FF2B5EF4-FFF2-40B4-BE49-F238E27FC236}">
                <a16:creationId xmlns:a16="http://schemas.microsoft.com/office/drawing/2014/main" id="{F95C47FB-EBBC-9793-DA52-FD18058FBE62}"/>
              </a:ext>
            </a:extLst>
          </p:cNvPr>
          <p:cNvSpPr txBox="1">
            <a:spLocks/>
          </p:cNvSpPr>
          <p:nvPr/>
        </p:nvSpPr>
        <p:spPr>
          <a:xfrm>
            <a:off x="7326696" y="1042454"/>
            <a:ext cx="3923598" cy="5954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>
                <a:solidFill>
                  <a:srgbClr val="69359C"/>
                </a:solidFill>
              </a:rPr>
              <a:t>Discord</a:t>
            </a:r>
          </a:p>
        </p:txBody>
      </p:sp>
      <p:sp>
        <p:nvSpPr>
          <p:cNvPr id="10" name="link to word cloud">
            <a:extLst>
              <a:ext uri="{FF2B5EF4-FFF2-40B4-BE49-F238E27FC236}">
                <a16:creationId xmlns:a16="http://schemas.microsoft.com/office/drawing/2014/main" id="{F1E2790F-A6C0-D11A-A4DB-04EC10710C89}"/>
              </a:ext>
            </a:extLst>
          </p:cNvPr>
          <p:cNvSpPr txBox="1">
            <a:spLocks/>
          </p:cNvSpPr>
          <p:nvPr/>
        </p:nvSpPr>
        <p:spPr>
          <a:xfrm>
            <a:off x="7112743" y="4369783"/>
            <a:ext cx="4351504" cy="59542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>
                <a:latin typeface="Atkinson Hyperlegible"/>
                <a:hlinkClick r:id="rId3"/>
              </a:rPr>
              <a:t>linktr.ee/b4a</a:t>
            </a:r>
            <a:endParaRPr lang="en-US">
              <a:latin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146908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EC69-C5A5-4E33-A117-9221A865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8913"/>
            <a:ext cx="10882745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  <a:cs typeface="Arial" panose="020B0604020202020204" pitchFamily="34" charset="0"/>
              </a:rPr>
              <a:t>Member Intros!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318E4DD-2F2D-CB41-BE70-3CB8AA41F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373" y="1953835"/>
            <a:ext cx="4660880" cy="833607"/>
          </a:xfrm>
          <a:custGeom>
            <a:avLst/>
            <a:gdLst>
              <a:gd name="connsiteX0" fmla="*/ 0 w 7440913"/>
              <a:gd name="connsiteY0" fmla="*/ 0 h 833607"/>
              <a:gd name="connsiteX1" fmla="*/ 7440913 w 7440913"/>
              <a:gd name="connsiteY1" fmla="*/ 0 h 833607"/>
              <a:gd name="connsiteX2" fmla="*/ 7440913 w 7440913"/>
              <a:gd name="connsiteY2" fmla="*/ 833607 h 833607"/>
              <a:gd name="connsiteX3" fmla="*/ 0 w 7440913"/>
              <a:gd name="connsiteY3" fmla="*/ 833607 h 833607"/>
              <a:gd name="connsiteX4" fmla="*/ 0 w 7440913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913" h="833607">
                <a:moveTo>
                  <a:pt x="0" y="0"/>
                </a:moveTo>
                <a:lnTo>
                  <a:pt x="7440913" y="0"/>
                </a:lnTo>
                <a:lnTo>
                  <a:pt x="7440913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b="1" kern="1200" dirty="0">
                <a:latin typeface="Atkinson Hyperlegible"/>
                <a:cs typeface="Arial" panose="020B0604020202020204" pitchFamily="34" charset="0"/>
              </a:rPr>
              <a:t>Name &amp; Pronouns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D96FC2-2899-2240-9BE7-15BF59C89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322" y="1849634"/>
            <a:ext cx="1042009" cy="1042009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66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E8D0A6C-1236-F448-8AAE-ABB7F7B75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3252" y="3204463"/>
            <a:ext cx="4571211" cy="873150"/>
          </a:xfrm>
          <a:custGeom>
            <a:avLst/>
            <a:gdLst>
              <a:gd name="connsiteX0" fmla="*/ 0 w 6962986"/>
              <a:gd name="connsiteY0" fmla="*/ 0 h 833607"/>
              <a:gd name="connsiteX1" fmla="*/ 6962986 w 6962986"/>
              <a:gd name="connsiteY1" fmla="*/ 0 h 833607"/>
              <a:gd name="connsiteX2" fmla="*/ 6962986 w 6962986"/>
              <a:gd name="connsiteY2" fmla="*/ 833607 h 833607"/>
              <a:gd name="connsiteX3" fmla="*/ 0 w 6962986"/>
              <a:gd name="connsiteY3" fmla="*/ 833607 h 833607"/>
              <a:gd name="connsiteX4" fmla="*/ 0 w 6962986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986" h="833607">
                <a:moveTo>
                  <a:pt x="0" y="0"/>
                </a:moveTo>
                <a:lnTo>
                  <a:pt x="6962986" y="0"/>
                </a:lnTo>
                <a:lnTo>
                  <a:pt x="6962986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69359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903533"/>
              <a:satOff val="33333"/>
              <a:lumOff val="-4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71120" rIns="71120" bIns="7112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latin typeface="Atkinson Hyperlegible"/>
                <a:cs typeface="Arial"/>
              </a:rPr>
              <a:t>Community Connection (100% Optional)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4EAF2C-A173-4642-B187-07ED1137A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248" y="3100262"/>
            <a:ext cx="1042009" cy="1042009"/>
          </a:xfrm>
          <a:prstGeom prst="ellipse">
            <a:avLst/>
          </a:prstGeom>
          <a:solidFill>
            <a:schemeClr val="bg1"/>
          </a:solidFill>
          <a:ln w="76200">
            <a:solidFill>
              <a:srgbClr val="69359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4220CC5-520D-E24E-A898-164AD6A6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3252" y="4455091"/>
            <a:ext cx="4637691" cy="942714"/>
          </a:xfrm>
          <a:custGeom>
            <a:avLst/>
            <a:gdLst>
              <a:gd name="connsiteX0" fmla="*/ 0 w 6962986"/>
              <a:gd name="connsiteY0" fmla="*/ 0 h 833607"/>
              <a:gd name="connsiteX1" fmla="*/ 6962986 w 6962986"/>
              <a:gd name="connsiteY1" fmla="*/ 0 h 833607"/>
              <a:gd name="connsiteX2" fmla="*/ 6962986 w 6962986"/>
              <a:gd name="connsiteY2" fmla="*/ 833607 h 833607"/>
              <a:gd name="connsiteX3" fmla="*/ 0 w 6962986"/>
              <a:gd name="connsiteY3" fmla="*/ 833607 h 833607"/>
              <a:gd name="connsiteX4" fmla="*/ 0 w 6962986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986" h="833607">
                <a:moveTo>
                  <a:pt x="0" y="0"/>
                </a:moveTo>
                <a:lnTo>
                  <a:pt x="6962986" y="0"/>
                </a:lnTo>
                <a:lnTo>
                  <a:pt x="6962986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1807066"/>
              <a:satOff val="66667"/>
              <a:lumOff val="-9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66040" rIns="66040" bIns="66040" numCol="1" spcCol="1270" anchor="ctr" anchorCtr="0">
            <a:noAutofit/>
          </a:bodyPr>
          <a:lstStyle/>
          <a:p>
            <a:pPr defTabSz="1155700"/>
            <a:r>
              <a:rPr lang="en-US" sz="2600" b="1" dirty="0">
                <a:latin typeface="Atkinson Hyperlegible"/>
                <a:ea typeface="+mn-lt"/>
                <a:cs typeface="+mn-lt"/>
              </a:rPr>
              <a:t>Quick Visual Description</a:t>
            </a:r>
            <a:endParaRPr lang="en-US" sz="2600" dirty="0">
              <a:latin typeface="Atkinson Hyperlegible"/>
              <a:ea typeface="+mn-lt"/>
              <a:cs typeface="+mn-lt"/>
            </a:endParaRPr>
          </a:p>
          <a:p>
            <a:pPr defTabSz="1155700"/>
            <a:r>
              <a:rPr lang="en-US" sz="2600" b="1" dirty="0">
                <a:latin typeface="Atkinson Hyperlegible"/>
                <a:ea typeface="+mn-lt"/>
                <a:cs typeface="+mn-lt"/>
              </a:rPr>
              <a:t>(100% Optional)</a:t>
            </a:r>
            <a:endParaRPr lang="en-US" sz="2600" dirty="0">
              <a:latin typeface="Atkinson Hyperlegible"/>
              <a:ea typeface="Calibri"/>
              <a:cs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D621DB-F81F-E543-868D-694408AAA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248" y="4350890"/>
            <a:ext cx="1042009" cy="1042009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66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E6539DE-D587-2A40-A7BE-609BB7247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5920" y="5705720"/>
            <a:ext cx="4665468" cy="833607"/>
          </a:xfrm>
          <a:custGeom>
            <a:avLst/>
            <a:gdLst>
              <a:gd name="connsiteX0" fmla="*/ 0 w 7440913"/>
              <a:gd name="connsiteY0" fmla="*/ 0 h 833607"/>
              <a:gd name="connsiteX1" fmla="*/ 7440913 w 7440913"/>
              <a:gd name="connsiteY1" fmla="*/ 0 h 833607"/>
              <a:gd name="connsiteX2" fmla="*/ 7440913 w 7440913"/>
              <a:gd name="connsiteY2" fmla="*/ 833607 h 833607"/>
              <a:gd name="connsiteX3" fmla="*/ 0 w 7440913"/>
              <a:gd name="connsiteY3" fmla="*/ 833607 h 833607"/>
              <a:gd name="connsiteX4" fmla="*/ 0 w 7440913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913" h="833607">
                <a:moveTo>
                  <a:pt x="0" y="0"/>
                </a:moveTo>
                <a:lnTo>
                  <a:pt x="7440913" y="0"/>
                </a:lnTo>
                <a:lnTo>
                  <a:pt x="7440913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69359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71120" rIns="71120" bIns="71120" numCol="1" spcCol="1270" anchor="ctr" anchorCtr="0">
            <a:noAutofit/>
          </a:bodyPr>
          <a:lstStyle/>
          <a:p>
            <a:pPr defTabSz="1244600"/>
            <a:r>
              <a:rPr lang="en-US" sz="2600" b="1" dirty="0">
                <a:latin typeface="Atkinson Hyperlegible"/>
                <a:ea typeface="+mn-lt"/>
                <a:cs typeface="+mn-lt"/>
              </a:rPr>
              <a:t>How's your week been?</a:t>
            </a:r>
            <a:endParaRPr lang="en-US" sz="2600" dirty="0">
              <a:latin typeface="Atkinson Hyperlegible"/>
              <a:ea typeface="+mn-lt"/>
              <a:cs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426D81-6CC7-7443-808A-674CE3B01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322" y="5601519"/>
            <a:ext cx="1042009" cy="1042009"/>
          </a:xfrm>
          <a:prstGeom prst="ellipse">
            <a:avLst/>
          </a:prstGeom>
          <a:solidFill>
            <a:schemeClr val="bg1"/>
          </a:solidFill>
          <a:ln w="76200">
            <a:solidFill>
              <a:srgbClr val="69359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09FC515-00F3-FF44-BED6-37ABFB204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560" y="4420704"/>
            <a:ext cx="914400" cy="9144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90A9447-A0D5-1C48-9A0F-B76C5E49D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9848" y="3163213"/>
            <a:ext cx="914400" cy="9144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33E1AF0-9E9A-EA49-A608-AF044C741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8714" y="1912348"/>
            <a:ext cx="914400" cy="9144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273D213-8542-2545-819A-24B7FE3C7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9626" y="56719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3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6509-D2BB-4442-BB43-22395166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86C37-CC0A-DF4A-8C67-08BCBFDFA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104732" cy="3684588"/>
          </a:xfrm>
        </p:spPr>
        <p:txBody>
          <a:bodyPr>
            <a:noAutofit/>
          </a:bodyPr>
          <a:lstStyle/>
          <a:p>
            <a:endParaRPr lang="en-US" sz="3200"/>
          </a:p>
          <a:p>
            <a:pPr lvl="1"/>
            <a:endParaRPr lang="en-US" sz="32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FE4880-C7AB-B36C-85B6-C40EBAC5A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634" y="1578432"/>
            <a:ext cx="9697040" cy="3953814"/>
          </a:xfrm>
        </p:spPr>
        <p:txBody>
          <a:bodyPr>
            <a:noAutofit/>
          </a:bodyPr>
          <a:lstStyle/>
          <a:p>
            <a:r>
              <a:rPr lang="en-US" sz="6600" b="1" i="0" u="none" strike="noStrike" dirty="0">
                <a:effectLst/>
                <a:latin typeface="Atkinson Hyperlegible"/>
                <a:cs typeface="Arial" panose="020B0604020202020204" pitchFamily="34" charset="0"/>
              </a:rPr>
              <a:t>This presentation will be </a:t>
            </a:r>
            <a:r>
              <a:rPr lang="en-US" sz="6600" b="1" i="0" u="none" strike="noStrike" dirty="0">
                <a:solidFill>
                  <a:srgbClr val="69359C"/>
                </a:solidFill>
                <a:effectLst/>
                <a:latin typeface="Atkinson Hyperlegible"/>
                <a:cs typeface="Arial" panose="020B0604020202020204" pitchFamily="34" charset="0"/>
              </a:rPr>
              <a:t>recorded</a:t>
            </a:r>
            <a:r>
              <a:rPr lang="en-US" sz="6600" b="1" i="0" u="none" strike="noStrike" dirty="0">
                <a:effectLst/>
                <a:latin typeface="Atkinson Hyperlegible"/>
                <a:cs typeface="Arial" panose="020B0604020202020204" pitchFamily="34" charset="0"/>
              </a:rPr>
              <a:t>! The recording will stop at the last slide.</a:t>
            </a:r>
            <a:r>
              <a:rPr lang="en-US" sz="6600" b="0" i="0" dirty="0">
                <a:effectLst/>
                <a:latin typeface="Atkinson Hyperlegible"/>
                <a:cs typeface="Arial" panose="020B0604020202020204" pitchFamily="34" charset="0"/>
              </a:rPr>
              <a:t>​</a:t>
            </a:r>
            <a:endParaRPr lang="en-US" sz="6600" dirty="0">
              <a:latin typeface="Atkinson Hyperlegible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0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EC69-C5A5-4E33-A117-9221A865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0555"/>
            <a:ext cx="10215170" cy="1325563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D6F2C-87FA-2200-A8DF-F7A0A6CB7095}"/>
              </a:ext>
            </a:extLst>
          </p:cNvPr>
          <p:cNvSpPr txBox="1"/>
          <p:nvPr/>
        </p:nvSpPr>
        <p:spPr>
          <a:xfrm>
            <a:off x="210950" y="2111830"/>
            <a:ext cx="58129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Atkinson Hyperlegible"/>
              </a:rPr>
              <a:t>Inaccessibility in the Arts and Museums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Atkinson Hyperlegible"/>
              </a:rPr>
              <a:t>Accessibility Programming in Museums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Atkinson Hyperlegible"/>
              </a:rPr>
              <a:t>Recent Works About Disability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Atkinson Hyperlegible"/>
              </a:rPr>
              <a:t>Organizations in Ohio and the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Atkinson Hyperlegible"/>
              </a:rPr>
              <a:t>Opportunities for Disabled Artists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Atkinson Hyperlegible"/>
              </a:rPr>
              <a:t>*Recording Ends*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Atkinson Hyperlegible"/>
              </a:rPr>
              <a:t>Guided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37B20-7A39-5078-271A-982F2968E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979" y="2013857"/>
            <a:ext cx="5699992" cy="34622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20160A-8080-DA70-6494-33325DE4FAC6}"/>
              </a:ext>
            </a:extLst>
          </p:cNvPr>
          <p:cNvSpPr txBox="1"/>
          <p:nvPr/>
        </p:nvSpPr>
        <p:spPr>
          <a:xfrm flipH="1">
            <a:off x="6568208" y="5595257"/>
            <a:ext cx="481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tkinson Hyperlegible"/>
              </a:rPr>
              <a:t>Signage Developed by Helyn Marshall for the Wexner Center for the Arts </a:t>
            </a:r>
          </a:p>
        </p:txBody>
      </p:sp>
    </p:spTree>
    <p:extLst>
      <p:ext uri="{BB962C8B-B14F-4D97-AF65-F5344CB8AC3E}">
        <p14:creationId xmlns:p14="http://schemas.microsoft.com/office/powerpoint/2010/main" val="1011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1B16-6E9C-DE43-BC24-78FC3757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Inaccessibility in the Arts and Museums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5A0F4-E673-464D-8168-AA26B134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377" y="2210911"/>
            <a:ext cx="11051423" cy="3978752"/>
          </a:xfrm>
        </p:spPr>
        <p:txBody>
          <a:bodyPr>
            <a:normAutofit/>
          </a:bodyPr>
          <a:lstStyle/>
          <a:p>
            <a:r>
              <a:rPr lang="en-US" dirty="0"/>
              <a:t>According to the National Endowment for the Arts, about 23.3% of adults with disabilities attended an arts event in 2012, 14% below the national average. </a:t>
            </a:r>
          </a:p>
          <a:p>
            <a:r>
              <a:rPr lang="en-US" dirty="0"/>
              <a:t>Inaccessibility can be found in many forms, including physical, visual, auditory, sensory, and informational. </a:t>
            </a:r>
          </a:p>
          <a:p>
            <a:r>
              <a:rPr lang="en-US" dirty="0"/>
              <a:t>Elitism has been very present in art and museum spaces, with many groups feeling purposely excluded from these environments.</a:t>
            </a:r>
          </a:p>
          <a:p>
            <a:r>
              <a:rPr lang="en-US" dirty="0"/>
              <a:t>The arts are often inaccessible from a financial perspective as well; they are difficult to engage with when worrying about other ventures, like work, school, and general survival.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6C8C6B9-3717-1C47-BA21-1A437F9C98E4}"/>
              </a:ext>
            </a:extLst>
          </p:cNvPr>
          <p:cNvSpPr txBox="1">
            <a:spLocks/>
          </p:cNvSpPr>
          <p:nvPr/>
        </p:nvSpPr>
        <p:spPr>
          <a:xfrm>
            <a:off x="4572000" y="2505075"/>
            <a:ext cx="3660023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6EC616E-2EB8-B340-A075-E32F7822FA3A}"/>
              </a:ext>
            </a:extLst>
          </p:cNvPr>
          <p:cNvSpPr txBox="1">
            <a:spLocks/>
          </p:cNvSpPr>
          <p:nvPr/>
        </p:nvSpPr>
        <p:spPr>
          <a:xfrm>
            <a:off x="8229600" y="2505075"/>
            <a:ext cx="3660023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0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1B16-6E9C-DE43-BC24-78FC3757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Accessible Museum Programming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5A0F4-E673-464D-8168-AA26B134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377" y="2210911"/>
            <a:ext cx="11399766" cy="4238934"/>
          </a:xfrm>
        </p:spPr>
        <p:txBody>
          <a:bodyPr>
            <a:normAutofit/>
          </a:bodyPr>
          <a:lstStyle/>
          <a:p>
            <a:r>
              <a:rPr lang="en-US" dirty="0"/>
              <a:t>If you’re looking for accessible museum programming, be sure to check the website! Many museums have accessibility pages with a list of their offerings. </a:t>
            </a:r>
          </a:p>
          <a:p>
            <a:r>
              <a:rPr lang="en-US" dirty="0"/>
              <a:t>Some things to look for: </a:t>
            </a:r>
          </a:p>
          <a:p>
            <a:pPr lvl="1"/>
            <a:r>
              <a:rPr lang="en-US" dirty="0"/>
              <a:t>Sensory maps, communication cards, and sensory kits </a:t>
            </a:r>
          </a:p>
          <a:p>
            <a:pPr lvl="1"/>
            <a:r>
              <a:rPr lang="en-US" dirty="0"/>
              <a:t>Magnifiers, color-correcting glasses, audio guides, and large-print or braille materials</a:t>
            </a:r>
          </a:p>
          <a:p>
            <a:pPr lvl="1"/>
            <a:r>
              <a:rPr lang="en-US" dirty="0"/>
              <a:t>Recorded ASL guides and captioned materials</a:t>
            </a:r>
          </a:p>
          <a:p>
            <a:r>
              <a:rPr lang="en-US" dirty="0"/>
              <a:t>Programming that may be available: </a:t>
            </a:r>
          </a:p>
          <a:p>
            <a:pPr lvl="1"/>
            <a:r>
              <a:rPr lang="en-US" dirty="0"/>
              <a:t>Guided Touch Tours and ASL Tours</a:t>
            </a:r>
          </a:p>
          <a:p>
            <a:pPr lvl="1"/>
            <a:r>
              <a:rPr lang="en-US" dirty="0"/>
              <a:t>Sensory Friendly Events </a:t>
            </a:r>
          </a:p>
          <a:p>
            <a:pPr lvl="1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6C8C6B9-3717-1C47-BA21-1A437F9C98E4}"/>
              </a:ext>
            </a:extLst>
          </p:cNvPr>
          <p:cNvSpPr txBox="1">
            <a:spLocks/>
          </p:cNvSpPr>
          <p:nvPr/>
        </p:nvSpPr>
        <p:spPr>
          <a:xfrm>
            <a:off x="4572000" y="2505075"/>
            <a:ext cx="3660023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6EC616E-2EB8-B340-A075-E32F7822FA3A}"/>
              </a:ext>
            </a:extLst>
          </p:cNvPr>
          <p:cNvSpPr txBox="1">
            <a:spLocks/>
          </p:cNvSpPr>
          <p:nvPr/>
        </p:nvSpPr>
        <p:spPr>
          <a:xfrm>
            <a:off x="8229600" y="2505075"/>
            <a:ext cx="3660023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8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A3765-D2CB-8A5E-C8C5-5257349CA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Thinking - SAAM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37A11-05C1-968F-06CA-498007DFB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668" y="2580287"/>
            <a:ext cx="5131064" cy="3156112"/>
          </a:xfrm>
          <a:prstGeom prst="rect">
            <a:avLst/>
          </a:prstGeom>
        </p:spPr>
      </p:pic>
      <p:pic>
        <p:nvPicPr>
          <p:cNvPr id="7" name="Picture 6" descr="A computer screen shot of a building&#10;&#10;Description automatically generated">
            <a:extLst>
              <a:ext uri="{FF2B5EF4-FFF2-40B4-BE49-F238E27FC236}">
                <a16:creationId xmlns:a16="http://schemas.microsoft.com/office/drawing/2014/main" id="{88D74B42-F20E-7A6E-4FF8-7F2A18C48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340" y="1637263"/>
            <a:ext cx="4191215" cy="50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5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0118-67C5-CC61-2036-40BB049A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Sensory Maps </a:t>
            </a:r>
          </a:p>
        </p:txBody>
      </p:sp>
      <p:pic>
        <p:nvPicPr>
          <p:cNvPr id="6" name="Picture 5" descr="A diagram of a multi-layered building&#10;&#10;Description automatically generated">
            <a:extLst>
              <a:ext uri="{FF2B5EF4-FFF2-40B4-BE49-F238E27FC236}">
                <a16:creationId xmlns:a16="http://schemas.microsoft.com/office/drawing/2014/main" id="{ED6CEF52-08E6-103F-EF58-31BB91F6D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2" y="1815841"/>
            <a:ext cx="4178515" cy="5042159"/>
          </a:xfrm>
          <a:prstGeom prst="rect">
            <a:avLst/>
          </a:prstGeom>
        </p:spPr>
      </p:pic>
      <p:pic>
        <p:nvPicPr>
          <p:cNvPr id="8" name="Picture 7" descr="A diagram of a building&#10;&#10;Description automatically generated">
            <a:extLst>
              <a:ext uri="{FF2B5EF4-FFF2-40B4-BE49-F238E27FC236}">
                <a16:creationId xmlns:a16="http://schemas.microsoft.com/office/drawing/2014/main" id="{EB901D2E-8DA2-2BC5-D26D-D88BBC2E5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73" y="1985134"/>
            <a:ext cx="5261000" cy="44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6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A841-CDD1-8EF5-32C0-1395B649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6852B-FBA7-BE51-FA09-434454D58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28" y="1755489"/>
            <a:ext cx="6775798" cy="5048509"/>
          </a:xfrm>
          <a:prstGeom prst="rect">
            <a:avLst/>
          </a:prstGeom>
        </p:spPr>
      </p:pic>
      <p:pic>
        <p:nvPicPr>
          <p:cNvPr id="6" name="Picture 5" descr="A bench with a dog head&#10;&#10;Description automatically generated">
            <a:extLst>
              <a:ext uri="{FF2B5EF4-FFF2-40B4-BE49-F238E27FC236}">
                <a16:creationId xmlns:a16="http://schemas.microsoft.com/office/drawing/2014/main" id="{B7A4E29A-91F8-A824-6F6E-C8F90A581F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r="6639" b="17933"/>
          <a:stretch/>
        </p:blipFill>
        <p:spPr>
          <a:xfrm>
            <a:off x="8011886" y="2789261"/>
            <a:ext cx="3287485" cy="298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73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4ATemplate" id="{CE9EAC65-A514-4348-ABCC-CAB80F18E99D}" vid="{F80C9DC5-B99C-554F-83FB-63BEC05F45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68D0389891F4BB0665E45DA897121" ma:contentTypeVersion="17" ma:contentTypeDescription="Create a new document." ma:contentTypeScope="" ma:versionID="6dc88e0ae94895675590ba55978d3cb4">
  <xsd:schema xmlns:xsd="http://www.w3.org/2001/XMLSchema" xmlns:xs="http://www.w3.org/2001/XMLSchema" xmlns:p="http://schemas.microsoft.com/office/2006/metadata/properties" xmlns:ns2="07a4afd4-ebf4-406e-9943-5fa539b71e70" xmlns:ns3="30675f01-41da-487b-982f-9abb8bb154ee" targetNamespace="http://schemas.microsoft.com/office/2006/metadata/properties" ma:root="true" ma:fieldsID="0e63fcdc197c14ad97620802e0566ed8" ns2:_="" ns3:_="">
    <xsd:import namespace="07a4afd4-ebf4-406e-9943-5fa539b71e70"/>
    <xsd:import namespace="30675f01-41da-487b-982f-9abb8bb15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4afd4-ebf4-406e-9943-5fa539b71e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434354-605c-4a24-9fd5-b21458dd1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75f01-41da-487b-982f-9abb8bb15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d5ca54-c165-4e34-ae97-8a6230ad8c99}" ma:internalName="TaxCatchAll" ma:showField="CatchAllData" ma:web="30675f01-41da-487b-982f-9abb8bb15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4afd4-ebf4-406e-9943-5fa539b71e70">
      <Terms xmlns="http://schemas.microsoft.com/office/infopath/2007/PartnerControls"/>
    </lcf76f155ced4ddcb4097134ff3c332f>
    <TaxCatchAll xmlns="30675f01-41da-487b-982f-9abb8bb154e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E07BE9-DCF9-4CB5-A4A5-275FFB993C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4afd4-ebf4-406e-9943-5fa539b71e70"/>
    <ds:schemaRef ds:uri="30675f01-41da-487b-982f-9abb8bb15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3970E6-D189-4F8E-BE2E-0A02CF430CBF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07a4afd4-ebf4-406e-9943-5fa539b71e70"/>
    <ds:schemaRef ds:uri="http://schemas.microsoft.com/office/2006/documentManagement/types"/>
    <ds:schemaRef ds:uri="http://purl.org/dc/terms/"/>
    <ds:schemaRef ds:uri="http://schemas.microsoft.com/office/infopath/2007/PartnerControls"/>
    <ds:schemaRef ds:uri="30675f01-41da-487b-982f-9abb8bb154e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1169CBD-EB84-4785-84EC-4C968DDD34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3191</TotalTime>
  <Words>656</Words>
  <Application>Microsoft Office PowerPoint</Application>
  <PresentationFormat>Widescreen</PresentationFormat>
  <Paragraphs>76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Atkinson Hyperlegible</vt:lpstr>
      <vt:lpstr>Calibri</vt:lpstr>
      <vt:lpstr>Office Theme</vt:lpstr>
      <vt:lpstr>Accessibility in the Arts /   Museum Spaces </vt:lpstr>
      <vt:lpstr>Member Intros!</vt:lpstr>
      <vt:lpstr>Announcement:</vt:lpstr>
      <vt:lpstr>Table of Contents</vt:lpstr>
      <vt:lpstr>Inaccessibility in the Arts and Museums</vt:lpstr>
      <vt:lpstr>Accessible Museum Programming</vt:lpstr>
      <vt:lpstr>Musical Thinking - SAAM</vt:lpstr>
      <vt:lpstr>Sensory Maps </vt:lpstr>
      <vt:lpstr>Seating </vt:lpstr>
      <vt:lpstr>Recent Works About Disability </vt:lpstr>
      <vt:lpstr>Organizations in Ohio and the US</vt:lpstr>
      <vt:lpstr>Opportunities for Disabled Artists</vt:lpstr>
      <vt:lpstr>Guided Discussion and Vibes</vt:lpstr>
      <vt:lpstr>Guided Questions</vt:lpstr>
      <vt:lpstr>Interested in Joining B4A?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Buckeyes For Accessibility</dc:title>
  <dc:creator>Parachini, Julia</dc:creator>
  <cp:lastModifiedBy>Lendzian, Saran</cp:lastModifiedBy>
  <cp:revision>5</cp:revision>
  <dcterms:created xsi:type="dcterms:W3CDTF">2023-08-26T19:17:23Z</dcterms:created>
  <dcterms:modified xsi:type="dcterms:W3CDTF">2023-11-20T22:52:24Z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0x010100B0B68D0389891F4BB0665E45DA897121</vt:lpwstr>
  </property>
  <property fmtid="{D5CDD505-2E9C-101B-9397-08002B2CF9AE}" pid="3" name="MediaServiceImageTags">
    <vt:lpwstr/>
  </property>
</Properties>
</file>